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notesMasterIdLst>
    <p:notesMasterId r:id="rId20"/>
  </p:notesMasterIdLst>
  <p:sldSz cx="12192000" cy="6858000"/>
  <p:notesSz cx="6858000" cy="12192000"/>
  <p:embeddedFontLst>
    <p:embeddedFont>
      <p:font typeface="MiSans" charset="-122" pitchFamily="34"/>
      <p:regular r:id="rId25"/>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openxmlformats.org/officeDocument/2006/relationships/font" Target="fonts/font1.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png"/><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slideLayout" Target="../slideLayouts/slideLayout1.xml"/><Relationship Id="rId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1.png"/><Relationship Id="rId3" Type="http://schemas.openxmlformats.org/officeDocument/2006/relationships/image" Target="../media/image-10-1.png"/><Relationship Id="rId4" Type="http://schemas.openxmlformats.org/officeDocument/2006/relationships/image" Target="../media/image-10-4.png"/><Relationship Id="rId5" Type="http://schemas.openxmlformats.org/officeDocument/2006/relationships/image" Target="../media/image-10-4.png"/><Relationship Id="rId6" Type="http://schemas.openxmlformats.org/officeDocument/2006/relationships/image" Target="../media/image-10-4.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1.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1-4.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1-3.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2.png"/><Relationship Id="rId4" Type="http://schemas.openxmlformats.org/officeDocument/2006/relationships/image" Target="../media/image-14-4.png"/><Relationship Id="rId5" Type="http://schemas.openxmlformats.org/officeDocument/2006/relationships/image" Target="../media/image-14-4.png"/><Relationship Id="rId6" Type="http://schemas.openxmlformats.org/officeDocument/2006/relationships/image" Target="../media/image-14-4.png"/><Relationship Id="rId7" Type="http://schemas.openxmlformats.org/officeDocument/2006/relationships/image" Target="../media/image-14-2.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slideLayout" Target="../slideLayouts/slideLayout1.xml"/><Relationship Id="rId11"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2.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jpg"/><Relationship Id="rId2" Type="http://schemas.openxmlformats.org/officeDocument/2006/relationships/image" Target="../media/image-17-2.png"/><Relationship Id="rId3" Type="http://schemas.openxmlformats.org/officeDocument/2006/relationships/image" Target="../media/image-17-3.jpg"/><Relationship Id="rId4" Type="http://schemas.openxmlformats.org/officeDocument/2006/relationships/image" Target="../media/image-17-4.png"/><Relationship Id="rId5" Type="http://schemas.openxmlformats.org/officeDocument/2006/relationships/image" Target="../media/image-5-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3.png"/><Relationship Id="rId5" Type="http://schemas.openxmlformats.org/officeDocument/2006/relationships/image" Target="../media/image-2-3.png"/><Relationship Id="rId6" Type="http://schemas.openxmlformats.org/officeDocument/2006/relationships/image" Target="../media/image-2-3.png"/><Relationship Id="rId7" Type="http://schemas.openxmlformats.org/officeDocument/2006/relationships/image" Target="../media/image-2-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2-10.png"/><Relationship Id="rId11" Type="http://schemas.openxmlformats.org/officeDocument/2006/relationships/slideLayout" Target="../slideLayouts/slideLayout1.xml"/><Relationship Id="rId1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5-2.png"/><Relationship Id="rId3" Type="http://schemas.openxmlformats.org/officeDocument/2006/relationships/image" Target="../media/image-5-2.png"/><Relationship Id="rId4"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5-5.png"/><Relationship Id="rId7" Type="http://schemas.openxmlformats.org/officeDocument/2006/relationships/image" Target="../media/image-5-5.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image" Target="../media/image-7-2.png"/><Relationship Id="rId3" Type="http://schemas.openxmlformats.org/officeDocument/2006/relationships/image" Target="../media/image-4-2.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8-d2nfa018bjvh7rlj0eug.jpg">    </p:cNvPr>
          <p:cNvPicPr>
            <a:picLocks noChangeAspect="1"/>
          </p:cNvPicPr>
          <p:nvPr/>
        </p:nvPicPr>
        <p:blipFill>
          <a:blip r:embed="rId1"/>
          <a:stretch>
            <a:fillRect/>
          </a:stretch>
        </p:blipFill>
        <p:spPr>
          <a:xfrm>
            <a:off x="0" y="0"/>
            <a:ext cx="12203430" cy="7070725"/>
          </a:xfrm>
          <a:prstGeom prst="rect">
            <a:avLst/>
          </a:prstGeom>
        </p:spPr>
      </p:pic>
      <p:sp>
        <p:nvSpPr>
          <p:cNvPr id="3" name="Text 0"/>
          <p:cNvSpPr/>
          <p:nvPr/>
        </p:nvSpPr>
        <p:spPr>
          <a:xfrm>
            <a:off x="1552575" y="1550035"/>
            <a:ext cx="6264275" cy="2274570"/>
          </a:xfrm>
          <a:prstGeom prst="rect">
            <a:avLst/>
          </a:prstGeom>
          <a:noFill/>
          <a:ln/>
        </p:spPr>
        <p:txBody>
          <a:bodyPr wrap="square" lIns="91440" tIns="45720" rIns="91440" bIns="45720" rtlCol="0" anchor="t"/>
          <a:lstStyle/>
          <a:p>
            <a:pPr algn="l" indent="0" marL="0">
              <a:lnSpc>
                <a:spcPct val="100000"/>
              </a:lnSpc>
              <a:buNone/>
            </a:pPr>
            <a:r>
              <a:rPr lang="en-US" sz="5400" b="1" dirty="0">
                <a:solidFill>
                  <a:srgbClr val="1D31E2"/>
                </a:solidFill>
                <a:latin typeface="MiSans" pitchFamily="34" charset="0"/>
                <a:ea typeface="MiSans" pitchFamily="34" charset="-122"/>
                <a:cs typeface="MiSans" pitchFamily="34" charset="-120"/>
              </a:rPr>
              <a:t>Free BMI Chart &amp; Calculator Guide</a:t>
            </a:r>
            <a:endParaRPr lang="en-US" sz="1600" dirty="0"/>
          </a:p>
        </p:txBody>
      </p:sp>
      <p:pic>
        <p:nvPicPr>
          <p:cNvPr id="4" name="Image 1" descr="https://kimi-img.moonshot.cn/pub/slides/slides_tmpl/image/25-08-27-20:07:28-d2nfa018bjvh7rlj0etg.png">    </p:cNvPr>
          <p:cNvPicPr>
            <a:picLocks noChangeAspect="1"/>
          </p:cNvPicPr>
          <p:nvPr/>
        </p:nvPicPr>
        <p:blipFill>
          <a:blip r:embed="rId2"/>
          <a:stretch>
            <a:fillRect/>
          </a:stretch>
        </p:blipFill>
        <p:spPr>
          <a:xfrm>
            <a:off x="1682115" y="4500245"/>
            <a:ext cx="2555533" cy="544195"/>
          </a:xfrm>
          <a:prstGeom prst="rect">
            <a:avLst/>
          </a:prstGeom>
        </p:spPr>
      </p:pic>
      <p:sp>
        <p:nvSpPr>
          <p:cNvPr id="5" name="Text 1"/>
          <p:cNvSpPr/>
          <p:nvPr/>
        </p:nvSpPr>
        <p:spPr>
          <a:xfrm>
            <a:off x="1751330" y="4536440"/>
            <a:ext cx="2417103" cy="508000"/>
          </a:xfrm>
          <a:prstGeom prst="rect">
            <a:avLst/>
          </a:prstGeom>
          <a:noFill/>
          <a:ln/>
        </p:spPr>
        <p:txBody>
          <a:bodyPr wrap="square" lIns="91440" tIns="45720" rIns="91440" bIns="45720" rtlCol="0" anchor="t"/>
          <a:lstStyle/>
          <a:p>
            <a:pPr algn="ctr" indent="0" marL="0">
              <a:lnSpc>
                <a:spcPct val="100000"/>
              </a:lnSpc>
              <a:buNone/>
            </a:pPr>
            <a:r>
              <a:rPr lang="en-US" sz="1600" dirty="0">
                <a:solidFill>
                  <a:srgbClr val="FFFFFF"/>
                </a:solidFill>
                <a:latin typeface="MiSans" pitchFamily="34" charset="0"/>
                <a:ea typeface="MiSans" pitchFamily="34" charset="-122"/>
                <a:cs typeface="MiSans" pitchFamily="34" charset="-120"/>
              </a:rPr>
              <a:t>Free Calculators Hub</a:t>
            </a:r>
            <a:endParaRPr lang="en-US" sz="1600" dirty="0"/>
          </a:p>
        </p:txBody>
      </p:sp>
      <p:pic>
        <p:nvPicPr>
          <p:cNvPr id="6" name="Image 2" descr="https://kimi-img.moonshot.cn/pub/slides/slides_tmpl/image/25-08-27-20:07:28-d2nfa018bjvh7rlj0etg.png">    </p:cNvPr>
          <p:cNvPicPr>
            <a:picLocks noChangeAspect="1"/>
          </p:cNvPicPr>
          <p:nvPr/>
        </p:nvPicPr>
        <p:blipFill>
          <a:blip r:embed="rId3"/>
          <a:stretch>
            <a:fillRect/>
          </a:stretch>
        </p:blipFill>
        <p:spPr>
          <a:xfrm>
            <a:off x="4154805" y="4500245"/>
            <a:ext cx="2195830" cy="544195"/>
          </a:xfrm>
          <a:prstGeom prst="rect">
            <a:avLst/>
          </a:prstGeom>
        </p:spPr>
      </p:pic>
      <p:sp>
        <p:nvSpPr>
          <p:cNvPr id="7" name="Text 2"/>
          <p:cNvSpPr/>
          <p:nvPr/>
        </p:nvSpPr>
        <p:spPr>
          <a:xfrm>
            <a:off x="4452359" y="4554855"/>
            <a:ext cx="1726250" cy="241300"/>
          </a:xfrm>
          <a:prstGeom prst="rect">
            <a:avLst/>
          </a:prstGeom>
          <a:noFill/>
          <a:ln/>
        </p:spPr>
        <p:txBody>
          <a:bodyPr wrap="square" lIns="91440" tIns="45720" rIns="91440" bIns="45720" rtlCol="0" anchor="t">
            <a:spAutoFit/>
          </a:bodyPr>
          <a:lstStyle/>
          <a:p>
            <a:pPr algn="ctr" indent="0" marL="0">
              <a:lnSpc>
                <a:spcPct val="100000"/>
              </a:lnSpc>
              <a:buNone/>
            </a:pPr>
            <a:r>
              <a:rPr lang="en-US" sz="1600" dirty="0">
                <a:solidFill>
                  <a:srgbClr val="FFFFFF"/>
                </a:solidFill>
                <a:latin typeface="MiSans" pitchFamily="34" charset="0"/>
                <a:ea typeface="MiSans" pitchFamily="34" charset="-122"/>
                <a:cs typeface="MiSans" pitchFamily="34" charset="-120"/>
              </a:rPr>
              <a:t>2025/08/05</a:t>
            </a:r>
            <a:endParaRPr lang="en-US" sz="1600" dirty="0"/>
          </a:p>
        </p:txBody>
      </p:sp>
      <p:pic>
        <p:nvPicPr>
          <p:cNvPr id="8" name="Image 3" descr="https://kimi-img.moonshot.cn/pub/slides/slides_tmpl/image/25-08-27-20:07:28-d2nfa018bjvh7rlj0eu0.png">    </p:cNvPr>
          <p:cNvPicPr>
            <a:picLocks noChangeAspect="1"/>
          </p:cNvPicPr>
          <p:nvPr/>
        </p:nvPicPr>
        <p:blipFill>
          <a:blip r:embed="rId4"/>
          <a:stretch>
            <a:fillRect/>
          </a:stretch>
        </p:blipFill>
        <p:spPr>
          <a:xfrm>
            <a:off x="10076180" y="0"/>
            <a:ext cx="2116455" cy="2286000"/>
          </a:xfrm>
          <a:prstGeom prst="rect">
            <a:avLst/>
          </a:prstGeom>
        </p:spPr>
      </p:pic>
      <p:pic>
        <p:nvPicPr>
          <p:cNvPr id="9" name="Image 4" descr="https://kimi-img.moonshot.cn/pub/slides/slides_tmpl/image/25-08-27-20:07:28-d2nfa018bjvh7rlj0et0.png">    </p:cNvPr>
          <p:cNvPicPr>
            <a:picLocks noChangeAspect="1"/>
          </p:cNvPicPr>
          <p:nvPr/>
        </p:nvPicPr>
        <p:blipFill>
          <a:blip r:embed="rId5"/>
          <a:stretch>
            <a:fillRect/>
          </a:stretch>
        </p:blipFill>
        <p:spPr>
          <a:xfrm>
            <a:off x="0" y="5230495"/>
            <a:ext cx="2066290" cy="1627505"/>
          </a:xfrm>
          <a:prstGeom prst="rect">
            <a:avLst/>
          </a:prstGeom>
        </p:spPr>
      </p:pic>
      <p:pic>
        <p:nvPicPr>
          <p:cNvPr id="10" name="Image 5" descr="https://kimi-img.moonshot.cn/pub/slides/slides_tmpl/image/25-08-27-20:07:28-d2nfa018bjvh7rlj0f0g.png">    </p:cNvPr>
          <p:cNvPicPr>
            <a:picLocks noChangeAspect="1"/>
          </p:cNvPicPr>
          <p:nvPr/>
        </p:nvPicPr>
        <p:blipFill>
          <a:blip r:embed="rId6"/>
          <a:stretch>
            <a:fillRect/>
          </a:stretch>
        </p:blipFill>
        <p:spPr>
          <a:xfrm flipH="1">
            <a:off x="7745730" y="584200"/>
            <a:ext cx="3561080" cy="6280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D31E2"/>
        </a:solidFill>
      </p:bgPr>
    </p:bg>
    <p:spTree>
      <p:nvGrpSpPr>
        <p:cNvPr id="1" name=""/>
        <p:cNvGrpSpPr/>
        <p:nvPr/>
      </p:nvGrpSpPr>
      <p:grpSpPr>
        <a:xfrm>
          <a:off x="0" y="0"/>
          <a:ext cx="0" cy="0"/>
          <a:chOff x="0" y="0"/>
          <a:chExt cx="0" cy="0"/>
        </a:xfrm>
      </p:grpSpPr>
      <p:sp>
        <p:nvSpPr>
          <p:cNvPr id="2" name="Text 0"/>
          <p:cNvSpPr/>
          <p:nvPr/>
        </p:nvSpPr>
        <p:spPr>
          <a:xfrm>
            <a:off x="934263" y="479263"/>
            <a:ext cx="3049055" cy="606887"/>
          </a:xfrm>
          <a:prstGeom prst="rect">
            <a:avLst/>
          </a:prstGeom>
          <a:noFill/>
          <a:ln/>
        </p:spPr>
        <p:txBody>
          <a:bodyPr wrap="square" lIns="91440" tIns="45720" rIns="91440" bIns="45720" rtlCol="0" anchor="ctr"/>
          <a:lstStyle/>
          <a:p>
            <a:pPr algn="l" indent="0" marL="0">
              <a:lnSpc>
                <a:spcPct val="90000"/>
              </a:lnSpc>
              <a:buNone/>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3" name="Text 1"/>
          <p:cNvSpPr/>
          <p:nvPr/>
        </p:nvSpPr>
        <p:spPr>
          <a:xfrm>
            <a:off x="519430" y="4910455"/>
            <a:ext cx="3778885" cy="1506220"/>
          </a:xfrm>
          <a:prstGeom prst="rect">
            <a:avLst/>
          </a:prstGeom>
          <a:noFill/>
          <a:ln/>
        </p:spPr>
        <p:txBody>
          <a:bodyPr wrap="square" lIns="91440" tIns="45720" rIns="91440" bIns="45720" rtlCol="0" anchor="t"/>
          <a:lstStyle/>
          <a:p>
            <a:pPr algn="l" indent="0" marL="0">
              <a:lnSpc>
                <a:spcPct val="100000"/>
              </a:lnSpc>
              <a:buNone/>
            </a:pPr>
            <a:r>
              <a:rPr lang="en-US" sz="3600" b="1" dirty="0">
                <a:solidFill>
                  <a:srgbClr val="FFFFFF"/>
                </a:solidFill>
                <a:latin typeface="MiSans" pitchFamily="34" charset="0"/>
                <a:ea typeface="MiSans" pitchFamily="34" charset="-122"/>
                <a:cs typeface="MiSans" pitchFamily="34" charset="-120"/>
              </a:rPr>
              <a:t>Balanced Eating Habits</a:t>
            </a:r>
            <a:endParaRPr lang="en-US" sz="1600" dirty="0"/>
          </a:p>
        </p:txBody>
      </p:sp>
      <p:pic>
        <p:nvPicPr>
          <p:cNvPr id="4" name="Image 0" descr="https://kimi-img.moonshot.cn/pub/slides/slides_tmpl/image/25-08-27-20:07:30-d2nfa0h8bjvh7rlj0fqg.png">    </p:cNvPr>
          <p:cNvPicPr>
            <a:picLocks noChangeAspect="1"/>
          </p:cNvPicPr>
          <p:nvPr/>
        </p:nvPicPr>
        <p:blipFill>
          <a:blip r:embed="rId1"/>
          <a:srcRect l="0" r="0" t="0" b="0"/>
          <a:stretch/>
        </p:blipFill>
        <p:spPr>
          <a:xfrm>
            <a:off x="4293870" y="906780"/>
            <a:ext cx="845820" cy="845820"/>
          </a:xfrm>
          <a:prstGeom prst="rect">
            <a:avLst/>
          </a:prstGeom>
        </p:spPr>
      </p:pic>
      <p:pic>
        <p:nvPicPr>
          <p:cNvPr id="5" name="Image 1" descr="https://kimi-img.moonshot.cn/pub/slides/slides_tmpl/image/25-08-27-20:07:30-d2nfa0h8bjvh7rlj0fqg.png">    </p:cNvPr>
          <p:cNvPicPr>
            <a:picLocks noChangeAspect="1"/>
          </p:cNvPicPr>
          <p:nvPr/>
        </p:nvPicPr>
        <p:blipFill>
          <a:blip r:embed="rId2"/>
          <a:srcRect l="0" r="0" t="0" b="0"/>
          <a:stretch/>
        </p:blipFill>
        <p:spPr>
          <a:xfrm>
            <a:off x="4697095" y="2893060"/>
            <a:ext cx="845820" cy="845820"/>
          </a:xfrm>
          <a:prstGeom prst="rect">
            <a:avLst/>
          </a:prstGeom>
        </p:spPr>
      </p:pic>
      <p:pic>
        <p:nvPicPr>
          <p:cNvPr id="6" name="Image 2" descr="https://kimi-img.moonshot.cn/pub/slides/slides_tmpl/image/25-08-27-20:07:30-d2nfa0h8bjvh7rlj0fqg.png">    </p:cNvPr>
          <p:cNvPicPr>
            <a:picLocks noChangeAspect="1"/>
          </p:cNvPicPr>
          <p:nvPr/>
        </p:nvPicPr>
        <p:blipFill>
          <a:blip r:embed="rId3"/>
          <a:srcRect l="0" r="0" t="0" b="0"/>
          <a:stretch/>
        </p:blipFill>
        <p:spPr>
          <a:xfrm>
            <a:off x="4389755" y="5046345"/>
            <a:ext cx="845820" cy="845820"/>
          </a:xfrm>
          <a:prstGeom prst="rect">
            <a:avLst/>
          </a:prstGeom>
        </p:spPr>
      </p:pic>
      <p:pic>
        <p:nvPicPr>
          <p:cNvPr id="7" name="Image 3" descr="https://kimi-img.moonshot.cn/pub/slides/slides_tmpl/image/25-08-27-20:07:30-d2nfa0h8bjvh7rlj0fv0.png">    </p:cNvPr>
          <p:cNvPicPr>
            <a:picLocks noChangeAspect="1"/>
          </p:cNvPicPr>
          <p:nvPr/>
        </p:nvPicPr>
        <p:blipFill>
          <a:blip r:embed="rId4"/>
          <a:stretch>
            <a:fillRect/>
          </a:stretch>
        </p:blipFill>
        <p:spPr>
          <a:xfrm>
            <a:off x="4864100" y="3870325"/>
            <a:ext cx="6983730" cy="524510"/>
          </a:xfrm>
          <a:prstGeom prst="rect">
            <a:avLst/>
          </a:prstGeom>
        </p:spPr>
      </p:pic>
      <p:pic>
        <p:nvPicPr>
          <p:cNvPr id="8" name="Image 4" descr="https://kimi-img.moonshot.cn/pub/slides/slides_tmpl/image/25-08-27-20:07:30-d2nfa0h8bjvh7rlj0fv0.png">    </p:cNvPr>
          <p:cNvPicPr>
            <a:picLocks noChangeAspect="1"/>
          </p:cNvPicPr>
          <p:nvPr/>
        </p:nvPicPr>
        <p:blipFill>
          <a:blip r:embed="rId5"/>
          <a:stretch>
            <a:fillRect/>
          </a:stretch>
        </p:blipFill>
        <p:spPr>
          <a:xfrm>
            <a:off x="4697095" y="1848485"/>
            <a:ext cx="6983730" cy="524510"/>
          </a:xfrm>
          <a:prstGeom prst="rect">
            <a:avLst/>
          </a:prstGeom>
        </p:spPr>
      </p:pic>
      <p:pic>
        <p:nvPicPr>
          <p:cNvPr id="9" name="Image 5" descr="https://kimi-img.moonshot.cn/pub/slides/slides_tmpl/image/25-08-27-20:07:30-d2nfa0h8bjvh7rlj0fv0.png">    </p:cNvPr>
          <p:cNvPicPr>
            <a:picLocks noChangeAspect="1"/>
          </p:cNvPicPr>
          <p:nvPr/>
        </p:nvPicPr>
        <p:blipFill>
          <a:blip r:embed="rId6"/>
          <a:stretch>
            <a:fillRect/>
          </a:stretch>
        </p:blipFill>
        <p:spPr>
          <a:xfrm>
            <a:off x="4806950" y="5892165"/>
            <a:ext cx="6983730" cy="524510"/>
          </a:xfrm>
          <a:prstGeom prst="rect">
            <a:avLst/>
          </a:prstGeom>
        </p:spPr>
      </p:pic>
      <p:pic>
        <p:nvPicPr>
          <p:cNvPr id="10" name="Image 6" descr="https://kimi-img.moonshot.cn/pub/slides/slides_tmpl/image/25-08-27-20:07:28-d2nfa018bjvh7rlj0f8g.png">    </p:cNvPr>
          <p:cNvPicPr>
            <a:picLocks noChangeAspect="1"/>
          </p:cNvPicPr>
          <p:nvPr/>
        </p:nvPicPr>
        <p:blipFill>
          <a:blip r:embed="rId7"/>
          <a:stretch>
            <a:fillRect/>
          </a:stretch>
        </p:blipFill>
        <p:spPr>
          <a:xfrm>
            <a:off x="854710" y="1093470"/>
            <a:ext cx="2865755" cy="3515360"/>
          </a:xfrm>
          <a:prstGeom prst="rect">
            <a:avLst/>
          </a:prstGeom>
        </p:spPr>
      </p:pic>
      <p:sp>
        <p:nvSpPr>
          <p:cNvPr id="11" name="Shape 2"/>
          <p:cNvSpPr/>
          <p:nvPr/>
        </p:nvSpPr>
        <p:spPr>
          <a:xfrm>
            <a:off x="4403408" y="1042035"/>
            <a:ext cx="626745" cy="543560"/>
          </a:xfrm>
          <a:prstGeom prst="rect">
            <a:avLst/>
          </a:prstGeom>
          <a:solidFill>
            <a:srgbClr val="000000">
              <a:alpha val="0"/>
            </a:srgbClr>
          </a:solidFill>
          <a:ln/>
        </p:spPr>
      </p:sp>
      <p:sp>
        <p:nvSpPr>
          <p:cNvPr id="12" name="Text 3"/>
          <p:cNvSpPr/>
          <p:nvPr/>
        </p:nvSpPr>
        <p:spPr>
          <a:xfrm>
            <a:off x="4403408" y="1042035"/>
            <a:ext cx="626745" cy="543560"/>
          </a:xfrm>
          <a:prstGeom prst="rect">
            <a:avLst/>
          </a:prstGeom>
          <a:noFill/>
          <a:ln/>
        </p:spPr>
        <p:txBody>
          <a:bodyPr wrap="square" lIns="0" tIns="0" rIns="0" bIns="0" rtlCol="0" anchor="t"/>
          <a:lstStyle/>
          <a:p>
            <a:pPr algn="ctr" indent="0" marL="0">
              <a:lnSpc>
                <a:spcPct val="110000"/>
              </a:lnSpc>
              <a:buNone/>
            </a:pPr>
            <a:r>
              <a:rPr lang="en-US" sz="3200" dirty="0">
                <a:solidFill>
                  <a:srgbClr val="1D31E2"/>
                </a:solidFill>
                <a:latin typeface="MiSans" pitchFamily="34" charset="0"/>
                <a:ea typeface="MiSans" pitchFamily="34" charset="-122"/>
                <a:cs typeface="MiSans" pitchFamily="34" charset="-120"/>
              </a:rPr>
              <a:t>01</a:t>
            </a:r>
            <a:endParaRPr lang="en-US" sz="1600" dirty="0"/>
          </a:p>
        </p:txBody>
      </p:sp>
      <p:sp>
        <p:nvSpPr>
          <p:cNvPr id="13" name="Text 4"/>
          <p:cNvSpPr/>
          <p:nvPr/>
        </p:nvSpPr>
        <p:spPr>
          <a:xfrm>
            <a:off x="5326580" y="646664"/>
            <a:ext cx="5268832" cy="30734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FFFFFF"/>
                </a:solidFill>
                <a:latin typeface="MiSans" pitchFamily="34" charset="0"/>
                <a:ea typeface="MiSans" pitchFamily="34" charset="-122"/>
                <a:cs typeface="MiSans" pitchFamily="34" charset="-120"/>
              </a:rPr>
              <a:t>Nutrient-Rich Foods</a:t>
            </a:r>
            <a:endParaRPr lang="en-US" sz="1600" dirty="0"/>
          </a:p>
        </p:txBody>
      </p:sp>
      <p:sp>
        <p:nvSpPr>
          <p:cNvPr id="14" name="Text 5"/>
          <p:cNvSpPr/>
          <p:nvPr/>
        </p:nvSpPr>
        <p:spPr>
          <a:xfrm>
            <a:off x="5235575" y="1046480"/>
            <a:ext cx="6240780" cy="953135"/>
          </a:xfrm>
          <a:prstGeom prst="rect">
            <a:avLst/>
          </a:prstGeom>
          <a:noFill/>
          <a:ln/>
        </p:spPr>
        <p:txBody>
          <a:bodyPr wrap="square" lIns="91440" tIns="45720" rIns="91440" bIns="45720" rtlCol="0" anchor="t">
            <a:spAutoFit/>
          </a:bodyPr>
          <a:lstStyle/>
          <a:p>
            <a:pPr algn="l" indent="0" marL="0">
              <a:lnSpc>
                <a:spcPct val="100000"/>
              </a:lnSpc>
              <a:buNone/>
            </a:pPr>
            <a:r>
              <a:rPr lang="en-US" sz="1400" dirty="0">
                <a:solidFill>
                  <a:srgbClr val="FFFFFF"/>
                </a:solidFill>
                <a:latin typeface="MiSans" pitchFamily="34" charset="0"/>
                <a:ea typeface="MiSans" pitchFamily="34" charset="-122"/>
                <a:cs typeface="MiSans" pitchFamily="34" charset="-120"/>
              </a:rPr>
              <a:t>Fill half your plate with vegetables and fruits to ensure a high intake of vitamins, minerals, and fiber. These foods are low in calories and help maintain a healthy weight.</a:t>
            </a:r>
            <a:endParaRPr lang="en-US" sz="1600" dirty="0"/>
          </a:p>
        </p:txBody>
      </p:sp>
      <p:sp>
        <p:nvSpPr>
          <p:cNvPr id="15" name="Shape 6"/>
          <p:cNvSpPr/>
          <p:nvPr/>
        </p:nvSpPr>
        <p:spPr>
          <a:xfrm>
            <a:off x="4806633" y="3028315"/>
            <a:ext cx="626745" cy="543560"/>
          </a:xfrm>
          <a:prstGeom prst="rect">
            <a:avLst/>
          </a:prstGeom>
          <a:solidFill>
            <a:srgbClr val="000000">
              <a:alpha val="0"/>
            </a:srgbClr>
          </a:solidFill>
          <a:ln/>
        </p:spPr>
      </p:sp>
      <p:sp>
        <p:nvSpPr>
          <p:cNvPr id="16" name="Text 7"/>
          <p:cNvSpPr/>
          <p:nvPr/>
        </p:nvSpPr>
        <p:spPr>
          <a:xfrm>
            <a:off x="4806633" y="3028315"/>
            <a:ext cx="626745" cy="543560"/>
          </a:xfrm>
          <a:prstGeom prst="rect">
            <a:avLst/>
          </a:prstGeom>
          <a:noFill/>
          <a:ln/>
        </p:spPr>
        <p:txBody>
          <a:bodyPr wrap="square" lIns="0" tIns="0" rIns="0" bIns="0" rtlCol="0" anchor="t"/>
          <a:lstStyle/>
          <a:p>
            <a:pPr algn="ctr" indent="0" marL="0">
              <a:lnSpc>
                <a:spcPct val="110000"/>
              </a:lnSpc>
              <a:buNone/>
            </a:pPr>
            <a:r>
              <a:rPr lang="en-US" sz="3200" dirty="0">
                <a:solidFill>
                  <a:srgbClr val="1D31E2"/>
                </a:solidFill>
                <a:latin typeface="MiSans" pitchFamily="34" charset="0"/>
                <a:ea typeface="MiSans" pitchFamily="34" charset="-122"/>
                <a:cs typeface="MiSans" pitchFamily="34" charset="-120"/>
              </a:rPr>
              <a:t>02</a:t>
            </a:r>
            <a:endParaRPr lang="en-US" sz="1600" dirty="0"/>
          </a:p>
        </p:txBody>
      </p:sp>
      <p:sp>
        <p:nvSpPr>
          <p:cNvPr id="17" name="Text 8"/>
          <p:cNvSpPr/>
          <p:nvPr/>
        </p:nvSpPr>
        <p:spPr>
          <a:xfrm>
            <a:off x="5705189" y="2719192"/>
            <a:ext cx="5268832" cy="30734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FFFFFF"/>
                </a:solidFill>
                <a:latin typeface="MiSans" pitchFamily="34" charset="0"/>
                <a:ea typeface="MiSans" pitchFamily="34" charset="-122"/>
                <a:cs typeface="MiSans" pitchFamily="34" charset="-120"/>
              </a:rPr>
              <a:t>Whole Grains and Lean Proteins</a:t>
            </a:r>
            <a:endParaRPr lang="en-US" sz="1600" dirty="0"/>
          </a:p>
        </p:txBody>
      </p:sp>
      <p:sp>
        <p:nvSpPr>
          <p:cNvPr id="18" name="Text 9"/>
          <p:cNvSpPr/>
          <p:nvPr/>
        </p:nvSpPr>
        <p:spPr>
          <a:xfrm>
            <a:off x="5613905" y="3113771"/>
            <a:ext cx="5828116" cy="954107"/>
          </a:xfrm>
          <a:prstGeom prst="rect">
            <a:avLst/>
          </a:prstGeom>
          <a:noFill/>
          <a:ln/>
        </p:spPr>
        <p:txBody>
          <a:bodyPr wrap="square" lIns="91440" tIns="45720" rIns="91440" bIns="45720" rtlCol="0" anchor="t">
            <a:spAutoFit/>
          </a:bodyPr>
          <a:lstStyle/>
          <a:p>
            <a:pPr algn="l" indent="0" marL="0">
              <a:lnSpc>
                <a:spcPct val="100000"/>
              </a:lnSpc>
              <a:buNone/>
            </a:pPr>
            <a:r>
              <a:rPr lang="en-US" sz="1400" dirty="0">
                <a:solidFill>
                  <a:srgbClr val="FFFFFF"/>
                </a:solidFill>
                <a:latin typeface="MiSans" pitchFamily="34" charset="0"/>
                <a:ea typeface="MiSans" pitchFamily="34" charset="-122"/>
                <a:cs typeface="MiSans" pitchFamily="34" charset="-120"/>
              </a:rPr>
              <a:t>Choose whole grains like brown rice and quinoa, and lean proteins such as chicken, fish, or legumes. These options provide sustained energy and support muscle health without excess fat.</a:t>
            </a:r>
            <a:endParaRPr lang="en-US" sz="1600" dirty="0"/>
          </a:p>
        </p:txBody>
      </p:sp>
      <p:sp>
        <p:nvSpPr>
          <p:cNvPr id="19" name="Shape 10"/>
          <p:cNvSpPr/>
          <p:nvPr/>
        </p:nvSpPr>
        <p:spPr>
          <a:xfrm>
            <a:off x="4499293" y="5181600"/>
            <a:ext cx="626745" cy="543560"/>
          </a:xfrm>
          <a:prstGeom prst="rect">
            <a:avLst/>
          </a:prstGeom>
          <a:solidFill>
            <a:srgbClr val="000000">
              <a:alpha val="0"/>
            </a:srgbClr>
          </a:solidFill>
          <a:ln/>
        </p:spPr>
      </p:sp>
      <p:sp>
        <p:nvSpPr>
          <p:cNvPr id="20" name="Text 11"/>
          <p:cNvSpPr/>
          <p:nvPr/>
        </p:nvSpPr>
        <p:spPr>
          <a:xfrm>
            <a:off x="4499293" y="5181600"/>
            <a:ext cx="626745" cy="543560"/>
          </a:xfrm>
          <a:prstGeom prst="rect">
            <a:avLst/>
          </a:prstGeom>
          <a:noFill/>
          <a:ln/>
        </p:spPr>
        <p:txBody>
          <a:bodyPr wrap="square" lIns="0" tIns="0" rIns="0" bIns="0" rtlCol="0" anchor="t"/>
          <a:lstStyle/>
          <a:p>
            <a:pPr algn="ctr" indent="0" marL="0">
              <a:lnSpc>
                <a:spcPct val="110000"/>
              </a:lnSpc>
              <a:buNone/>
            </a:pPr>
            <a:r>
              <a:rPr lang="en-US" sz="3200" dirty="0">
                <a:solidFill>
                  <a:srgbClr val="1D31E2"/>
                </a:solidFill>
                <a:latin typeface="MiSans" pitchFamily="34" charset="0"/>
                <a:ea typeface="MiSans" pitchFamily="34" charset="-122"/>
                <a:cs typeface="MiSans" pitchFamily="34" charset="-120"/>
              </a:rPr>
              <a:t>03</a:t>
            </a:r>
            <a:endParaRPr lang="en-US" sz="1600" dirty="0"/>
          </a:p>
        </p:txBody>
      </p:sp>
      <p:sp>
        <p:nvSpPr>
          <p:cNvPr id="21" name="Text 12"/>
          <p:cNvSpPr/>
          <p:nvPr/>
        </p:nvSpPr>
        <p:spPr>
          <a:xfrm>
            <a:off x="5326580" y="4808790"/>
            <a:ext cx="5268832" cy="30734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FFFFFF"/>
                </a:solidFill>
                <a:latin typeface="MiSans" pitchFamily="34" charset="0"/>
                <a:ea typeface="MiSans" pitchFamily="34" charset="-122"/>
                <a:cs typeface="MiSans" pitchFamily="34" charset="-120"/>
              </a:rPr>
              <a:t>Limit Sugars and Salt</a:t>
            </a:r>
            <a:endParaRPr lang="en-US" sz="1600" dirty="0"/>
          </a:p>
        </p:txBody>
      </p:sp>
      <p:sp>
        <p:nvSpPr>
          <p:cNvPr id="22" name="Text 13"/>
          <p:cNvSpPr/>
          <p:nvPr/>
        </p:nvSpPr>
        <p:spPr>
          <a:xfrm>
            <a:off x="5235575" y="5194935"/>
            <a:ext cx="6035040" cy="953135"/>
          </a:xfrm>
          <a:prstGeom prst="rect">
            <a:avLst/>
          </a:prstGeom>
          <a:noFill/>
          <a:ln/>
        </p:spPr>
        <p:txBody>
          <a:bodyPr wrap="square" lIns="91440" tIns="45720" rIns="91440" bIns="45720" rtlCol="0" anchor="t">
            <a:spAutoFit/>
          </a:bodyPr>
          <a:lstStyle/>
          <a:p>
            <a:pPr algn="l" indent="0" marL="0">
              <a:lnSpc>
                <a:spcPct val="100000"/>
              </a:lnSpc>
              <a:buNone/>
            </a:pPr>
            <a:r>
              <a:rPr lang="en-US" sz="1400" dirty="0">
                <a:solidFill>
                  <a:srgbClr val="FFFFFF"/>
                </a:solidFill>
                <a:latin typeface="MiSans" pitchFamily="34" charset="0"/>
                <a:ea typeface="MiSans" pitchFamily="34" charset="-122"/>
                <a:cs typeface="MiSans" pitchFamily="34" charset="-120"/>
              </a:rPr>
              <a:t>Reduce intake of added sugars and salt to lower the risk of chronic diseases. Opt for natural sweeteners and seasonings to enhance flavor without compromising health.</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30-d2nfa0h8bjvh7rlj0fo0.png">    </p:cNvPr>
          <p:cNvPicPr>
            <a:picLocks noChangeAspect="1"/>
          </p:cNvPicPr>
          <p:nvPr/>
        </p:nvPicPr>
        <p:blipFill>
          <a:blip r:embed="rId1"/>
          <a:stretch>
            <a:fillRect/>
          </a:stretch>
        </p:blipFill>
        <p:spPr>
          <a:xfrm>
            <a:off x="6308090" y="2045335"/>
            <a:ext cx="5085080" cy="3422015"/>
          </a:xfrm>
          <a:prstGeom prst="rect">
            <a:avLst/>
          </a:prstGeom>
        </p:spPr>
      </p:pic>
      <p:pic>
        <p:nvPicPr>
          <p:cNvPr id="3" name="Image 1" descr="https://kimi-img.moonshot.cn/pub/slides/slides_tmpl/image/25-08-27-20:07:30-d2nfa0h8bjvh7rlj0fo0.png">    </p:cNvPr>
          <p:cNvPicPr>
            <a:picLocks noChangeAspect="1"/>
          </p:cNvPicPr>
          <p:nvPr/>
        </p:nvPicPr>
        <p:blipFill>
          <a:blip r:embed="rId2"/>
          <a:stretch>
            <a:fillRect/>
          </a:stretch>
        </p:blipFill>
        <p:spPr>
          <a:xfrm>
            <a:off x="867410" y="2045335"/>
            <a:ext cx="5085080" cy="3422015"/>
          </a:xfrm>
          <a:prstGeom prst="rect">
            <a:avLst/>
          </a:prstGeom>
        </p:spPr>
      </p:pic>
      <p:sp>
        <p:nvSpPr>
          <p:cNvPr id="4" name="Text 0"/>
          <p:cNvSpPr/>
          <p:nvPr/>
        </p:nvSpPr>
        <p:spPr>
          <a:xfrm>
            <a:off x="934263" y="479263"/>
            <a:ext cx="3049055" cy="606887"/>
          </a:xfrm>
          <a:prstGeom prst="rect">
            <a:avLst/>
          </a:prstGeom>
          <a:noFill/>
          <a:ln/>
        </p:spPr>
        <p:txBody>
          <a:bodyPr wrap="square" lIns="91440" tIns="45720" rIns="91440" bIns="45720" rtlCol="0" anchor="ctr"/>
          <a:lstStyle/>
          <a:p>
            <a:pPr algn="l" indent="0" marL="0">
              <a:lnSpc>
                <a:spcPct val="90000"/>
              </a:lnSpc>
              <a:buNone/>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5" name="Text 1"/>
          <p:cNvSpPr/>
          <p:nvPr/>
        </p:nvSpPr>
        <p:spPr>
          <a:xfrm>
            <a:off x="542290" y="751205"/>
            <a:ext cx="9394825" cy="833120"/>
          </a:xfrm>
          <a:prstGeom prst="rect">
            <a:avLst/>
          </a:prstGeom>
          <a:noFill/>
          <a:ln/>
        </p:spPr>
        <p:txBody>
          <a:bodyPr wrap="square" lIns="91440" tIns="45720" rIns="91440" bIns="45720" rtlCol="0" anchor="t"/>
          <a:lstStyle/>
          <a:p>
            <a:pPr algn="l" indent="0" marL="0">
              <a:lnSpc>
                <a:spcPct val="100000"/>
              </a:lnSpc>
              <a:buNone/>
            </a:pPr>
            <a:r>
              <a:rPr lang="en-US" sz="3600" b="1" dirty="0">
                <a:solidFill>
                  <a:srgbClr val="FFFFFF"/>
                </a:solidFill>
                <a:latin typeface="MiSans" pitchFamily="34" charset="0"/>
                <a:ea typeface="MiSans" pitchFamily="34" charset="-122"/>
                <a:cs typeface="MiSans" pitchFamily="34" charset="-120"/>
              </a:rPr>
              <a:t>Move More Daily</a:t>
            </a:r>
            <a:endParaRPr lang="en-US" sz="1600" dirty="0"/>
          </a:p>
        </p:txBody>
      </p:sp>
      <p:pic>
        <p:nvPicPr>
          <p:cNvPr id="6" name="Image 2" descr="https://kimi-img.moonshot.cn/pub/slides/slides_tmpl/image/25-08-27-20:07:29-d2nfa098bjvh7rlj0fj0.png">    </p:cNvPr>
          <p:cNvPicPr>
            <a:picLocks noChangeAspect="1"/>
          </p:cNvPicPr>
          <p:nvPr/>
        </p:nvPicPr>
        <p:blipFill>
          <a:blip r:embed="rId3"/>
          <a:stretch>
            <a:fillRect/>
          </a:stretch>
        </p:blipFill>
        <p:spPr>
          <a:xfrm rot="1860000">
            <a:off x="615950" y="1370330"/>
            <a:ext cx="856615" cy="1282700"/>
          </a:xfrm>
          <a:prstGeom prst="rect">
            <a:avLst/>
          </a:prstGeom>
        </p:spPr>
      </p:pic>
      <p:pic>
        <p:nvPicPr>
          <p:cNvPr id="7" name="Image 3" descr="https://kimi-img.moonshot.cn/pub/slides/slides_tmpl/image/25-08-27-20:07:29-d2nfa098bjvh7rlj0fig.png">    </p:cNvPr>
          <p:cNvPicPr>
            <a:picLocks noChangeAspect="1"/>
          </p:cNvPicPr>
          <p:nvPr/>
        </p:nvPicPr>
        <p:blipFill>
          <a:blip r:embed="rId4"/>
          <a:stretch>
            <a:fillRect/>
          </a:stretch>
        </p:blipFill>
        <p:spPr>
          <a:xfrm>
            <a:off x="648335" y="5680710"/>
            <a:ext cx="10744200" cy="807085"/>
          </a:xfrm>
          <a:prstGeom prst="rect">
            <a:avLst/>
          </a:prstGeom>
        </p:spPr>
      </p:pic>
      <p:sp>
        <p:nvSpPr>
          <p:cNvPr id="8" name="Text 2"/>
          <p:cNvSpPr/>
          <p:nvPr/>
        </p:nvSpPr>
        <p:spPr>
          <a:xfrm>
            <a:off x="1628140" y="2686685"/>
            <a:ext cx="3593465" cy="30734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FFFFFF"/>
                </a:solidFill>
                <a:latin typeface="MiSans" pitchFamily="34" charset="0"/>
                <a:ea typeface="MiSans" pitchFamily="34" charset="-122"/>
                <a:cs typeface="MiSans" pitchFamily="34" charset="-120"/>
              </a:rPr>
              <a:t>Aerobic Activity</a:t>
            </a:r>
            <a:endParaRPr lang="en-US" sz="1600" dirty="0"/>
          </a:p>
        </p:txBody>
      </p:sp>
      <p:sp>
        <p:nvSpPr>
          <p:cNvPr id="9" name="Text 3"/>
          <p:cNvSpPr/>
          <p:nvPr/>
        </p:nvSpPr>
        <p:spPr>
          <a:xfrm>
            <a:off x="1541289" y="3015907"/>
            <a:ext cx="3875101" cy="2030095"/>
          </a:xfrm>
          <a:prstGeom prst="rect">
            <a:avLst/>
          </a:prstGeom>
          <a:noFill/>
          <a:ln/>
        </p:spPr>
        <p:txBody>
          <a:bodyPr wrap="square" lIns="91440" tIns="45720" rIns="91440" bIns="45720" rtlCol="0" anchor="t">
            <a:spAutoFit/>
          </a:bodyPr>
          <a:lstStyle/>
          <a:p>
            <a:pPr algn="l" indent="0" marL="0">
              <a:lnSpc>
                <a:spcPct val="150000"/>
              </a:lnSpc>
              <a:buNone/>
            </a:pPr>
            <a:r>
              <a:rPr lang="en-US" sz="1400" dirty="0">
                <a:solidFill>
                  <a:srgbClr val="FFFFFF"/>
                </a:solidFill>
                <a:latin typeface="MiSans" pitchFamily="34" charset="0"/>
                <a:ea typeface="MiSans" pitchFamily="34" charset="-122"/>
                <a:cs typeface="MiSans" pitchFamily="34" charset="-120"/>
              </a:rPr>
              <a:t>Aim for at least 150 minutes of moderate aerobic activity per week. Activities like walking, cycling, or dancing increase calorie expenditure and improve cardiovascular health.</a:t>
            </a:r>
            <a:endParaRPr lang="en-US" sz="1600" dirty="0"/>
          </a:p>
        </p:txBody>
      </p:sp>
      <p:sp>
        <p:nvSpPr>
          <p:cNvPr id="10" name="Text 4"/>
          <p:cNvSpPr/>
          <p:nvPr/>
        </p:nvSpPr>
        <p:spPr>
          <a:xfrm>
            <a:off x="6970395" y="2686685"/>
            <a:ext cx="3786505" cy="30734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FFFFFF"/>
                </a:solidFill>
                <a:latin typeface="MiSans" pitchFamily="34" charset="0"/>
                <a:ea typeface="MiSans" pitchFamily="34" charset="-122"/>
                <a:cs typeface="MiSans" pitchFamily="34" charset="-120"/>
              </a:rPr>
              <a:t>Strength Training</a:t>
            </a:r>
            <a:endParaRPr lang="en-US" sz="1600" dirty="0"/>
          </a:p>
        </p:txBody>
      </p:sp>
      <p:sp>
        <p:nvSpPr>
          <p:cNvPr id="11" name="Text 5"/>
          <p:cNvSpPr/>
          <p:nvPr/>
        </p:nvSpPr>
        <p:spPr>
          <a:xfrm>
            <a:off x="6883310" y="3015907"/>
            <a:ext cx="3875101" cy="2030095"/>
          </a:xfrm>
          <a:prstGeom prst="rect">
            <a:avLst/>
          </a:prstGeom>
          <a:noFill/>
          <a:ln/>
        </p:spPr>
        <p:txBody>
          <a:bodyPr wrap="square" lIns="91440" tIns="45720" rIns="91440" bIns="45720" rtlCol="0" anchor="t">
            <a:spAutoFit/>
          </a:bodyPr>
          <a:lstStyle/>
          <a:p>
            <a:pPr algn="l" indent="0" marL="0">
              <a:lnSpc>
                <a:spcPct val="150000"/>
              </a:lnSpc>
              <a:buNone/>
            </a:pPr>
            <a:r>
              <a:rPr lang="en-US" sz="1400" dirty="0">
                <a:solidFill>
                  <a:srgbClr val="FFFFFF"/>
                </a:solidFill>
                <a:latin typeface="MiSans" pitchFamily="34" charset="0"/>
                <a:ea typeface="MiSans" pitchFamily="34" charset="-122"/>
                <a:cs typeface="MiSans" pitchFamily="34" charset="-120"/>
              </a:rPr>
              <a:t>Incorporate at least two strength-training sessions weekly. Building muscle helps boost metabolism, preserve bone density, and enhance overall physical performance.</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D31E2"/>
        </a:solidFill>
      </p:bgPr>
    </p:bg>
    <p:spTree>
      <p:nvGrpSpPr>
        <p:cNvPr id="1" name=""/>
        <p:cNvGrpSpPr/>
        <p:nvPr/>
      </p:nvGrpSpPr>
      <p:grpSpPr>
        <a:xfrm>
          <a:off x="0" y="0"/>
          <a:ext cx="0" cy="0"/>
          <a:chOff x="0" y="0"/>
          <a:chExt cx="0" cy="0"/>
        </a:xfrm>
      </p:grpSpPr>
      <p:sp>
        <p:nvSpPr>
          <p:cNvPr id="2" name="Text 0"/>
          <p:cNvSpPr/>
          <p:nvPr/>
        </p:nvSpPr>
        <p:spPr>
          <a:xfrm>
            <a:off x="542215" y="676766"/>
            <a:ext cx="8152877" cy="833184"/>
          </a:xfrm>
          <a:prstGeom prst="rect">
            <a:avLst/>
          </a:prstGeom>
          <a:noFill/>
          <a:ln/>
        </p:spPr>
        <p:txBody>
          <a:bodyPr wrap="square" lIns="91440" tIns="45720" rIns="91440" bIns="45720" rtlCol="0" anchor="t"/>
          <a:lstStyle/>
          <a:p>
            <a:pPr algn="l" indent="0" marL="0">
              <a:lnSpc>
                <a:spcPct val="100000"/>
              </a:lnSpc>
              <a:buNone/>
            </a:pPr>
            <a:r>
              <a:rPr lang="en-US" sz="3600" b="1" dirty="0">
                <a:solidFill>
                  <a:srgbClr val="FFFFFF"/>
                </a:solidFill>
                <a:latin typeface="MiSans" pitchFamily="34" charset="0"/>
                <a:ea typeface="MiSans" pitchFamily="34" charset="-122"/>
                <a:cs typeface="MiSans" pitchFamily="34" charset="-120"/>
              </a:rPr>
              <a:t>Sleep &amp; Stress Control</a:t>
            </a:r>
            <a:endParaRPr lang="en-US" sz="1600" dirty="0"/>
          </a:p>
        </p:txBody>
      </p:sp>
      <p:pic>
        <p:nvPicPr>
          <p:cNvPr id="3" name="Image 0" descr="https://kimi-img.moonshot.cn/pub/slides/slides_tmpl/image/25-08-27-20:07:29-d2nfa098bjvh7rlj0fig.png">    </p:cNvPr>
          <p:cNvPicPr>
            <a:picLocks noChangeAspect="1"/>
          </p:cNvPicPr>
          <p:nvPr/>
        </p:nvPicPr>
        <p:blipFill>
          <a:blip r:embed="rId1"/>
          <a:stretch>
            <a:fillRect/>
          </a:stretch>
        </p:blipFill>
        <p:spPr>
          <a:xfrm flipH="1">
            <a:off x="542290" y="5427980"/>
            <a:ext cx="10744200" cy="807085"/>
          </a:xfrm>
          <a:prstGeom prst="rect">
            <a:avLst/>
          </a:prstGeom>
        </p:spPr>
      </p:pic>
      <p:pic>
        <p:nvPicPr>
          <p:cNvPr id="4" name="Image 1" descr="https://kimi-img.moonshot.cn/pub/slides/slides_tmpl/image/25-08-27-20:07:30-d2nfa0h8bjvh7rlj0fm0.png">    </p:cNvPr>
          <p:cNvPicPr>
            <a:picLocks noChangeAspect="1"/>
          </p:cNvPicPr>
          <p:nvPr/>
        </p:nvPicPr>
        <p:blipFill>
          <a:blip r:embed="rId2"/>
          <a:stretch>
            <a:fillRect/>
          </a:stretch>
        </p:blipFill>
        <p:spPr>
          <a:xfrm>
            <a:off x="7136765" y="981075"/>
            <a:ext cx="3683635" cy="4607560"/>
          </a:xfrm>
          <a:prstGeom prst="rect">
            <a:avLst/>
          </a:prstGeom>
        </p:spPr>
      </p:pic>
      <p:pic>
        <p:nvPicPr>
          <p:cNvPr id="5" name="Image 2" descr="https://kimi-img.moonshot.cn/pub/slides/slides_tmpl/image/25-08-27-20:07:29-d2nfa098bjvh7rlj0fk0.png">    </p:cNvPr>
          <p:cNvPicPr>
            <a:picLocks noChangeAspect="1"/>
          </p:cNvPicPr>
          <p:nvPr/>
        </p:nvPicPr>
        <p:blipFill>
          <a:blip r:embed="rId3"/>
          <a:stretch>
            <a:fillRect/>
          </a:stretch>
        </p:blipFill>
        <p:spPr>
          <a:xfrm>
            <a:off x="7275195" y="861060"/>
            <a:ext cx="3812540" cy="4871720"/>
          </a:xfrm>
          <a:prstGeom prst="rect">
            <a:avLst/>
          </a:prstGeom>
        </p:spPr>
      </p:pic>
      <p:pic>
        <p:nvPicPr>
          <p:cNvPr id="6" name="Image 3" descr="https://kimi-img.moonshot.cn/pub/slides/slides_tmpl/image/25-08-27-20:07:29-d2nfa098bjvh7rlj0fj0.png">    </p:cNvPr>
          <p:cNvPicPr>
            <a:picLocks noChangeAspect="1"/>
          </p:cNvPicPr>
          <p:nvPr/>
        </p:nvPicPr>
        <p:blipFill>
          <a:blip r:embed="rId4"/>
          <a:stretch>
            <a:fillRect/>
          </a:stretch>
        </p:blipFill>
        <p:spPr>
          <a:xfrm rot="1860000">
            <a:off x="1109345" y="1680845"/>
            <a:ext cx="856615" cy="1282700"/>
          </a:xfrm>
          <a:prstGeom prst="rect">
            <a:avLst/>
          </a:prstGeom>
        </p:spPr>
      </p:pic>
      <p:sp>
        <p:nvSpPr>
          <p:cNvPr id="7" name="Text 1"/>
          <p:cNvSpPr/>
          <p:nvPr/>
        </p:nvSpPr>
        <p:spPr>
          <a:xfrm>
            <a:off x="966470" y="3131185"/>
            <a:ext cx="5617845" cy="30734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FFFFFF"/>
                </a:solidFill>
                <a:latin typeface="MiSans" pitchFamily="34" charset="0"/>
                <a:ea typeface="MiSans" pitchFamily="34" charset="-122"/>
                <a:cs typeface="MiSans" pitchFamily="34" charset="-120"/>
              </a:rPr>
              <a:t>Healthy Sleep Habits</a:t>
            </a:r>
            <a:endParaRPr lang="en-US" sz="1600" dirty="0"/>
          </a:p>
        </p:txBody>
      </p:sp>
      <p:sp>
        <p:nvSpPr>
          <p:cNvPr id="8" name="Text 2"/>
          <p:cNvSpPr/>
          <p:nvPr/>
        </p:nvSpPr>
        <p:spPr>
          <a:xfrm>
            <a:off x="863600" y="3507105"/>
            <a:ext cx="5490210" cy="1383665"/>
          </a:xfrm>
          <a:prstGeom prst="rect">
            <a:avLst/>
          </a:prstGeom>
          <a:noFill/>
          <a:ln/>
        </p:spPr>
        <p:txBody>
          <a:bodyPr wrap="square" lIns="91440" tIns="45720" rIns="91440" bIns="45720" rtlCol="0" anchor="t">
            <a:spAutoFit/>
          </a:bodyPr>
          <a:lstStyle/>
          <a:p>
            <a:pPr algn="l" indent="0" marL="0">
              <a:lnSpc>
                <a:spcPct val="150000"/>
              </a:lnSpc>
              <a:buNone/>
            </a:pPr>
            <a:r>
              <a:rPr lang="en-US" sz="1400" dirty="0">
                <a:solidFill>
                  <a:srgbClr val="FFFFFF"/>
                </a:solidFill>
                <a:latin typeface="MiSans" pitchFamily="34" charset="0"/>
                <a:ea typeface="MiSans" pitchFamily="34" charset="-122"/>
                <a:cs typeface="MiSans" pitchFamily="34" charset="-120"/>
              </a:rPr>
              <a:t>Aim for 7 to 9 hours of quality sleep per night to regulate hunger hormones and support overall health. Combine this with stress-management techniques like deep breathing or meditation to reduce emotional eating and maintain a healthy weight.</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8-d2nfa018bjvh7rlj0eug.jpg">    </p:cNvPr>
          <p:cNvPicPr>
            <a:picLocks noChangeAspect="1"/>
          </p:cNvPicPr>
          <p:nvPr/>
        </p:nvPicPr>
        <p:blipFill>
          <a:blip r:embed="rId1"/>
          <a:stretch>
            <a:fillRect/>
          </a:stretch>
        </p:blipFill>
        <p:spPr>
          <a:xfrm>
            <a:off x="0" y="0"/>
            <a:ext cx="12192635" cy="6858000"/>
          </a:xfrm>
          <a:prstGeom prst="rect">
            <a:avLst/>
          </a:prstGeom>
        </p:spPr>
      </p:pic>
      <p:sp>
        <p:nvSpPr>
          <p:cNvPr id="3" name="Text 0"/>
          <p:cNvSpPr/>
          <p:nvPr/>
        </p:nvSpPr>
        <p:spPr>
          <a:xfrm>
            <a:off x="423545" y="3815080"/>
            <a:ext cx="5547360" cy="492125"/>
          </a:xfrm>
          <a:prstGeom prst="rect">
            <a:avLst/>
          </a:prstGeom>
          <a:noFill/>
          <a:ln/>
        </p:spPr>
        <p:txBody>
          <a:bodyPr wrap="square" lIns="0" tIns="0" rIns="0" bIns="0" rtlCol="0" anchor="t">
            <a:spAutoFit/>
          </a:bodyPr>
          <a:lstStyle/>
          <a:p>
            <a:pPr algn="ctr" indent="0" marL="0">
              <a:lnSpc>
                <a:spcPct val="100000"/>
              </a:lnSpc>
              <a:buNone/>
            </a:pPr>
            <a:r>
              <a:rPr lang="en-US" sz="3200" dirty="0">
                <a:solidFill>
                  <a:srgbClr val="1D31E2"/>
                </a:solidFill>
                <a:latin typeface="MiSans" pitchFamily="34" charset="0"/>
                <a:ea typeface="MiSans" pitchFamily="34" charset="-122"/>
                <a:cs typeface="MiSans" pitchFamily="34" charset="-120"/>
              </a:rPr>
              <a:t>Quick Tools</a:t>
            </a:r>
            <a:endParaRPr lang="en-US" sz="1600" dirty="0"/>
          </a:p>
        </p:txBody>
      </p:sp>
      <p:pic>
        <p:nvPicPr>
          <p:cNvPr id="4" name="Image 1" descr="https://kimi-img.moonshot.cn/pub/slides/slides_tmpl/image/25-08-27-20:07:28-d2nfa018bjvh7rlj0f60.png">    </p:cNvPr>
          <p:cNvPicPr>
            <a:picLocks noChangeAspect="1"/>
          </p:cNvPicPr>
          <p:nvPr/>
        </p:nvPicPr>
        <p:blipFill>
          <a:blip r:embed="rId2">
            <a:alphaModFix amt="23000"/>
          </a:blip>
          <a:stretch>
            <a:fillRect/>
          </a:stretch>
        </p:blipFill>
        <p:spPr>
          <a:xfrm flipH="1" rot="5400000">
            <a:off x="8475980" y="2972435"/>
            <a:ext cx="1301115" cy="976630"/>
          </a:xfrm>
          <a:prstGeom prst="rect">
            <a:avLst/>
          </a:prstGeom>
        </p:spPr>
      </p:pic>
      <p:sp>
        <p:nvSpPr>
          <p:cNvPr id="5" name="Shape 1"/>
          <p:cNvSpPr/>
          <p:nvPr/>
        </p:nvSpPr>
        <p:spPr>
          <a:xfrm>
            <a:off x="1874550" y="1562096"/>
            <a:ext cx="2284095" cy="2335530"/>
          </a:xfrm>
          <a:prstGeom prst="rect">
            <a:avLst/>
          </a:prstGeom>
          <a:solidFill>
            <a:srgbClr val="000000">
              <a:alpha val="0"/>
            </a:srgbClr>
          </a:solidFill>
          <a:ln/>
        </p:spPr>
      </p:sp>
      <p:sp>
        <p:nvSpPr>
          <p:cNvPr id="6" name="Text 2"/>
          <p:cNvSpPr/>
          <p:nvPr/>
        </p:nvSpPr>
        <p:spPr>
          <a:xfrm>
            <a:off x="1874550" y="1562096"/>
            <a:ext cx="2284095" cy="2335530"/>
          </a:xfrm>
          <a:prstGeom prst="rect">
            <a:avLst/>
          </a:prstGeom>
          <a:noFill/>
          <a:ln/>
        </p:spPr>
        <p:txBody>
          <a:bodyPr wrap="square" lIns="0" tIns="0" rIns="0" bIns="0" rtlCol="0" anchor="t"/>
          <a:lstStyle/>
          <a:p>
            <a:pPr algn="ctr" indent="0" marL="0">
              <a:lnSpc>
                <a:spcPct val="110000"/>
              </a:lnSpc>
              <a:buNone/>
            </a:pPr>
            <a:r>
              <a:rPr lang="en-US" sz="13800" dirty="0">
                <a:solidFill>
                  <a:srgbClr val="1D31E2"/>
                </a:solidFill>
                <a:latin typeface="MiSans" pitchFamily="34" charset="0"/>
                <a:ea typeface="MiSans" pitchFamily="34" charset="-122"/>
                <a:cs typeface="MiSans" pitchFamily="34" charset="-120"/>
              </a:rPr>
              <a:t>04</a:t>
            </a:r>
            <a:endParaRPr lang="en-US" sz="1600" dirty="0"/>
          </a:p>
        </p:txBody>
      </p:sp>
      <p:pic>
        <p:nvPicPr>
          <p:cNvPr id="7" name="Image 2" descr="https://kimi-img.moonshot.cn/pub/slides/slides_tmpl/image/25-08-27-20:07:28-d2nfa018bjvh7rlj0f70.png">    </p:cNvPr>
          <p:cNvPicPr>
            <a:picLocks noChangeAspect="1"/>
          </p:cNvPicPr>
          <p:nvPr/>
        </p:nvPicPr>
        <p:blipFill>
          <a:blip r:embed="rId3"/>
          <a:stretch>
            <a:fillRect/>
          </a:stretch>
        </p:blipFill>
        <p:spPr>
          <a:xfrm>
            <a:off x="6001385" y="1950085"/>
            <a:ext cx="4074795" cy="3778250"/>
          </a:xfrm>
          <a:prstGeom prst="rect">
            <a:avLst/>
          </a:prstGeom>
        </p:spPr>
      </p:pic>
      <p:pic>
        <p:nvPicPr>
          <p:cNvPr id="8" name="Image 3" descr="https://kimi-img.moonshot.cn/pub/slides/slides_tmpl/image/25-08-27-20:07:28-d2nfa018bjvh7rlj0eu0.png">    </p:cNvPr>
          <p:cNvPicPr>
            <a:picLocks noChangeAspect="1"/>
          </p:cNvPicPr>
          <p:nvPr/>
        </p:nvPicPr>
        <p:blipFill>
          <a:blip r:embed="rId4"/>
          <a:stretch>
            <a:fillRect/>
          </a:stretch>
        </p:blipFill>
        <p:spPr>
          <a:xfrm>
            <a:off x="10076180" y="0"/>
            <a:ext cx="2116455" cy="2286000"/>
          </a:xfrm>
          <a:prstGeom prst="rect">
            <a:avLst/>
          </a:prstGeom>
        </p:spPr>
      </p:pic>
      <p:pic>
        <p:nvPicPr>
          <p:cNvPr id="9" name="Image 4" descr="https://kimi-img.moonshot.cn/pub/slides/slides_tmpl/image/25-08-27-20:07:28-d2nfa018bjvh7rlj0et0.png">    </p:cNvPr>
          <p:cNvPicPr>
            <a:picLocks noChangeAspect="1"/>
          </p:cNvPicPr>
          <p:nvPr/>
        </p:nvPicPr>
        <p:blipFill>
          <a:blip r:embed="rId5"/>
          <a:stretch>
            <a:fillRect/>
          </a:stretch>
        </p:blipFill>
        <p:spPr>
          <a:xfrm>
            <a:off x="0" y="5530850"/>
            <a:ext cx="1684020" cy="1327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31-d2nfa0p8bjvh7rlj0g70.png">    </p:cNvPr>
          <p:cNvPicPr>
            <a:picLocks noChangeAspect="1"/>
          </p:cNvPicPr>
          <p:nvPr/>
        </p:nvPicPr>
        <p:blipFill>
          <a:blip r:embed="rId1"/>
          <a:stretch>
            <a:fillRect/>
          </a:stretch>
        </p:blipFill>
        <p:spPr>
          <a:xfrm>
            <a:off x="0" y="0"/>
            <a:ext cx="3251835" cy="6880860"/>
          </a:xfrm>
          <a:prstGeom prst="rect">
            <a:avLst/>
          </a:prstGeom>
        </p:spPr>
      </p:pic>
      <p:sp>
        <p:nvSpPr>
          <p:cNvPr id="3" name="Text 0"/>
          <p:cNvSpPr/>
          <p:nvPr/>
        </p:nvSpPr>
        <p:spPr>
          <a:xfrm>
            <a:off x="3522345" y="737870"/>
            <a:ext cx="6951345" cy="833120"/>
          </a:xfrm>
          <a:prstGeom prst="rect">
            <a:avLst/>
          </a:prstGeom>
          <a:noFill/>
          <a:ln/>
        </p:spPr>
        <p:txBody>
          <a:bodyPr wrap="square" lIns="91440" tIns="45720" rIns="91440" bIns="45720" rtlCol="0" anchor="t"/>
          <a:lstStyle/>
          <a:p>
            <a:pPr algn="l" indent="0" marL="0">
              <a:lnSpc>
                <a:spcPct val="100000"/>
              </a:lnSpc>
              <a:buNone/>
            </a:pPr>
            <a:r>
              <a:rPr lang="en-US" sz="3600" b="1" dirty="0">
                <a:solidFill>
                  <a:srgbClr val="FFFFFF"/>
                </a:solidFill>
                <a:latin typeface="MiSans" pitchFamily="34" charset="0"/>
                <a:ea typeface="MiSans" pitchFamily="34" charset="-122"/>
                <a:cs typeface="MiSans" pitchFamily="34" charset="-120"/>
              </a:rPr>
              <a:t>Printable BMI Chart</a:t>
            </a:r>
            <a:endParaRPr lang="en-US" sz="1600" dirty="0"/>
          </a:p>
        </p:txBody>
      </p:sp>
      <p:pic>
        <p:nvPicPr>
          <p:cNvPr id="4" name="Image 1" descr="https://kimi-img.moonshot.cn/pub/slides/slides_tmpl/image/25-08-27-20:07:31-d2nfa0p8bjvh7rlj0g6g.png">    </p:cNvPr>
          <p:cNvPicPr>
            <a:picLocks noChangeAspect="1"/>
          </p:cNvPicPr>
          <p:nvPr/>
        </p:nvPicPr>
        <p:blipFill>
          <a:blip r:embed="rId2"/>
          <a:stretch>
            <a:fillRect/>
          </a:stretch>
        </p:blipFill>
        <p:spPr>
          <a:xfrm flipV="1">
            <a:off x="400685" y="2622550"/>
            <a:ext cx="2449830" cy="76200"/>
          </a:xfrm>
          <a:prstGeom prst="rect">
            <a:avLst/>
          </a:prstGeom>
        </p:spPr>
      </p:pic>
      <p:pic>
        <p:nvPicPr>
          <p:cNvPr id="5" name="Image 2" descr="https://kimi-img.moonshot.cn/pub/slides/slides_tmpl/image/25-08-27-20:07:31-d2nfa0p8bjvh7rlj0g6g.png">    </p:cNvPr>
          <p:cNvPicPr>
            <a:picLocks noChangeAspect="1"/>
          </p:cNvPicPr>
          <p:nvPr/>
        </p:nvPicPr>
        <p:blipFill>
          <a:blip r:embed="rId3"/>
          <a:stretch>
            <a:fillRect/>
          </a:stretch>
        </p:blipFill>
        <p:spPr>
          <a:xfrm flipV="1">
            <a:off x="400685" y="4276090"/>
            <a:ext cx="2449830" cy="76200"/>
          </a:xfrm>
          <a:prstGeom prst="rect">
            <a:avLst/>
          </a:prstGeom>
        </p:spPr>
      </p:pic>
      <p:pic>
        <p:nvPicPr>
          <p:cNvPr id="6" name="Image 3" descr="https://kimi-img.moonshot.cn/pub/slides/slides_tmpl/image/25-08-27-20:07:31-d2nfa0p8bjvh7rlj0g7g.png">    </p:cNvPr>
          <p:cNvPicPr>
            <a:picLocks noChangeAspect="1"/>
          </p:cNvPicPr>
          <p:nvPr/>
        </p:nvPicPr>
        <p:blipFill>
          <a:blip r:embed="rId4"/>
          <a:stretch>
            <a:fillRect/>
          </a:stretch>
        </p:blipFill>
        <p:spPr>
          <a:xfrm>
            <a:off x="2533650" y="2305050"/>
            <a:ext cx="569595" cy="317500"/>
          </a:xfrm>
          <a:prstGeom prst="rect">
            <a:avLst/>
          </a:prstGeom>
        </p:spPr>
      </p:pic>
      <p:pic>
        <p:nvPicPr>
          <p:cNvPr id="7" name="Image 4" descr="https://kimi-img.moonshot.cn/pub/slides/slides_tmpl/image/25-08-27-20:07:31-d2nfa0p8bjvh7rlj0g7g.png">    </p:cNvPr>
          <p:cNvPicPr>
            <a:picLocks noChangeAspect="1"/>
          </p:cNvPicPr>
          <p:nvPr/>
        </p:nvPicPr>
        <p:blipFill>
          <a:blip r:embed="rId5"/>
          <a:stretch>
            <a:fillRect/>
          </a:stretch>
        </p:blipFill>
        <p:spPr>
          <a:xfrm>
            <a:off x="2640330" y="3719830"/>
            <a:ext cx="569595" cy="317500"/>
          </a:xfrm>
          <a:prstGeom prst="rect">
            <a:avLst/>
          </a:prstGeom>
        </p:spPr>
      </p:pic>
      <p:pic>
        <p:nvPicPr>
          <p:cNvPr id="8" name="Image 5" descr="https://kimi-img.moonshot.cn/pub/slides/slides_tmpl/image/25-08-27-20:07:31-d2nfa0p8bjvh7rlj0g7g.png">    </p:cNvPr>
          <p:cNvPicPr>
            <a:picLocks noChangeAspect="1"/>
          </p:cNvPicPr>
          <p:nvPr/>
        </p:nvPicPr>
        <p:blipFill>
          <a:blip r:embed="rId6"/>
          <a:stretch>
            <a:fillRect/>
          </a:stretch>
        </p:blipFill>
        <p:spPr>
          <a:xfrm>
            <a:off x="2640330" y="5441950"/>
            <a:ext cx="569595" cy="317500"/>
          </a:xfrm>
          <a:prstGeom prst="rect">
            <a:avLst/>
          </a:prstGeom>
        </p:spPr>
      </p:pic>
      <p:pic>
        <p:nvPicPr>
          <p:cNvPr id="9" name="Image 6" descr="https://kimi-img.moonshot.cn/pub/slides/slides_tmpl/image/25-08-27-20:07:31-d2nfa0p8bjvh7rlj0g6g.png">    </p:cNvPr>
          <p:cNvPicPr>
            <a:picLocks noChangeAspect="1"/>
          </p:cNvPicPr>
          <p:nvPr/>
        </p:nvPicPr>
        <p:blipFill>
          <a:blip r:embed="rId7"/>
          <a:stretch>
            <a:fillRect/>
          </a:stretch>
        </p:blipFill>
        <p:spPr>
          <a:xfrm flipV="1">
            <a:off x="400685" y="5929630"/>
            <a:ext cx="2449830" cy="76200"/>
          </a:xfrm>
          <a:prstGeom prst="rect">
            <a:avLst/>
          </a:prstGeom>
        </p:spPr>
      </p:pic>
      <p:pic>
        <p:nvPicPr>
          <p:cNvPr id="10" name="Image 7" descr="https://kimi-img.moonshot.cn/pub/slides/slides_tmpl/image/25-08-27-20:07:28-d2nfa018bjvh7rlj0f3g.png">    </p:cNvPr>
          <p:cNvPicPr>
            <a:picLocks noChangeAspect="1"/>
          </p:cNvPicPr>
          <p:nvPr/>
        </p:nvPicPr>
        <p:blipFill>
          <a:blip r:embed="rId8"/>
          <a:stretch>
            <a:fillRect/>
          </a:stretch>
        </p:blipFill>
        <p:spPr>
          <a:xfrm>
            <a:off x="9986645" y="0"/>
            <a:ext cx="2203450" cy="2379345"/>
          </a:xfrm>
          <a:prstGeom prst="rect">
            <a:avLst/>
          </a:prstGeom>
        </p:spPr>
      </p:pic>
      <p:pic>
        <p:nvPicPr>
          <p:cNvPr id="11" name="Image 8" descr="https://kimi-img.moonshot.cn/pub/slides/slides_tmpl/image/25-08-27-20:07:31-d2nfa0p8bjvh7rlj0g8g.png">    </p:cNvPr>
          <p:cNvPicPr>
            <a:picLocks noChangeAspect="1"/>
          </p:cNvPicPr>
          <p:nvPr/>
        </p:nvPicPr>
        <p:blipFill>
          <a:blip r:embed="rId9"/>
          <a:stretch>
            <a:fillRect/>
          </a:stretch>
        </p:blipFill>
        <p:spPr>
          <a:xfrm>
            <a:off x="1190625" y="388620"/>
            <a:ext cx="1188085" cy="1371600"/>
          </a:xfrm>
          <a:prstGeom prst="rect">
            <a:avLst/>
          </a:prstGeom>
        </p:spPr>
      </p:pic>
      <p:sp>
        <p:nvSpPr>
          <p:cNvPr id="12" name="Text 1"/>
          <p:cNvSpPr/>
          <p:nvPr/>
        </p:nvSpPr>
        <p:spPr>
          <a:xfrm>
            <a:off x="611505" y="2059940"/>
            <a:ext cx="2028825" cy="553720"/>
          </a:xfrm>
          <a:prstGeom prst="rect">
            <a:avLst/>
          </a:prstGeom>
          <a:noFill/>
          <a:ln/>
        </p:spPr>
        <p:txBody>
          <a:bodyPr wrap="square" lIns="0" tIns="0" rIns="0" bIns="0" rtlCol="0" anchor="t">
            <a:spAutoFit/>
          </a:bodyPr>
          <a:lstStyle/>
          <a:p>
            <a:pPr algn="l" indent="0" marL="0">
              <a:lnSpc>
                <a:spcPct val="100000"/>
              </a:lnSpc>
              <a:buNone/>
            </a:pPr>
            <a:r>
              <a:rPr lang="en-US" sz="1800" b="1" dirty="0">
                <a:solidFill>
                  <a:srgbClr val="1D31E2"/>
                </a:solidFill>
                <a:latin typeface="MiSans" pitchFamily="34" charset="0"/>
                <a:ea typeface="MiSans" pitchFamily="34" charset="-122"/>
                <a:cs typeface="MiSans" pitchFamily="34" charset="-120"/>
              </a:rPr>
              <a:t>Convenient Self-Assessment</a:t>
            </a:r>
            <a:endParaRPr lang="en-US" sz="1600" dirty="0"/>
          </a:p>
        </p:txBody>
      </p:sp>
      <p:sp>
        <p:nvSpPr>
          <p:cNvPr id="13" name="Text 2"/>
          <p:cNvSpPr/>
          <p:nvPr/>
        </p:nvSpPr>
        <p:spPr>
          <a:xfrm>
            <a:off x="3434080" y="1751330"/>
            <a:ext cx="7441565" cy="1087755"/>
          </a:xfrm>
          <a:prstGeom prst="rect">
            <a:avLst/>
          </a:prstGeom>
          <a:noFill/>
          <a:ln/>
        </p:spPr>
        <p:txBody>
          <a:bodyPr wrap="square" lIns="91440" tIns="45720" rIns="91440" bIns="45720" rtlCol="0" anchor="t"/>
          <a:lstStyle/>
          <a:p>
            <a:pPr algn="l" indent="0" marL="0">
              <a:lnSpc>
                <a:spcPct val="150000"/>
              </a:lnSpc>
              <a:buNone/>
            </a:pPr>
            <a:r>
              <a:rPr lang="en-US" sz="1400" dirty="0">
                <a:solidFill>
                  <a:srgbClr val="FFFFFF"/>
                </a:solidFill>
                <a:latin typeface="MiSans" pitchFamily="34" charset="0"/>
                <a:ea typeface="MiSans" pitchFamily="34" charset="-122"/>
                <a:cs typeface="MiSans" pitchFamily="34" charset="-120"/>
              </a:rPr>
              <a:t>A printable BMI chart pairs common heights and weights, allowing users to quickly locate their BMI. The chart uses color bands to match WHO categories, making it easy to assess weight status at a glance.</a:t>
            </a:r>
            <a:endParaRPr lang="en-US" sz="1600" dirty="0"/>
          </a:p>
        </p:txBody>
      </p:sp>
      <p:sp>
        <p:nvSpPr>
          <p:cNvPr id="14" name="Text 3"/>
          <p:cNvSpPr/>
          <p:nvPr/>
        </p:nvSpPr>
        <p:spPr>
          <a:xfrm>
            <a:off x="611505" y="3643630"/>
            <a:ext cx="2028825" cy="553720"/>
          </a:xfrm>
          <a:prstGeom prst="rect">
            <a:avLst/>
          </a:prstGeom>
          <a:noFill/>
          <a:ln/>
        </p:spPr>
        <p:txBody>
          <a:bodyPr wrap="square" lIns="0" tIns="0" rIns="0" bIns="0" rtlCol="0" anchor="t">
            <a:spAutoFit/>
          </a:bodyPr>
          <a:lstStyle/>
          <a:p>
            <a:pPr algn="l" indent="0" marL="0">
              <a:lnSpc>
                <a:spcPct val="100000"/>
              </a:lnSpc>
              <a:buNone/>
            </a:pPr>
            <a:r>
              <a:rPr lang="en-US" sz="1800" b="1" dirty="0">
                <a:solidFill>
                  <a:srgbClr val="1D31E2"/>
                </a:solidFill>
                <a:latin typeface="MiSans" pitchFamily="34" charset="0"/>
                <a:ea typeface="MiSans" pitchFamily="34" charset="-122"/>
                <a:cs typeface="MiSans" pitchFamily="34" charset="-120"/>
              </a:rPr>
              <a:t>Practical for Various Settings</a:t>
            </a:r>
            <a:endParaRPr lang="en-US" sz="1600" dirty="0"/>
          </a:p>
        </p:txBody>
      </p:sp>
      <p:sp>
        <p:nvSpPr>
          <p:cNvPr id="15" name="Text 4"/>
          <p:cNvSpPr/>
          <p:nvPr/>
        </p:nvSpPr>
        <p:spPr>
          <a:xfrm>
            <a:off x="3434080" y="3335020"/>
            <a:ext cx="7441565" cy="1087755"/>
          </a:xfrm>
          <a:prstGeom prst="rect">
            <a:avLst/>
          </a:prstGeom>
          <a:noFill/>
          <a:ln/>
        </p:spPr>
        <p:txBody>
          <a:bodyPr wrap="square" lIns="91440" tIns="45720" rIns="91440" bIns="45720" rtlCol="0" anchor="t"/>
          <a:lstStyle/>
          <a:p>
            <a:pPr algn="l" indent="0" marL="0">
              <a:lnSpc>
                <a:spcPct val="150000"/>
              </a:lnSpc>
              <a:buNone/>
            </a:pPr>
            <a:r>
              <a:rPr lang="en-US" sz="1400" dirty="0">
                <a:solidFill>
                  <a:srgbClr val="FFFFFF"/>
                </a:solidFill>
                <a:latin typeface="MiSans" pitchFamily="34" charset="0"/>
                <a:ea typeface="MiSans" pitchFamily="34" charset="-122"/>
                <a:cs typeface="MiSans" pitchFamily="34" charset="-120"/>
              </a:rPr>
              <a:t>This chart is ideal for clinics, gyms, or home use. It provides a quick and accessible way to monitor BMI trends over time, supporting ongoing health management.</a:t>
            </a:r>
            <a:endParaRPr lang="en-US" sz="1600" dirty="0"/>
          </a:p>
        </p:txBody>
      </p:sp>
      <p:sp>
        <p:nvSpPr>
          <p:cNvPr id="16" name="Text 5"/>
          <p:cNvSpPr/>
          <p:nvPr/>
        </p:nvSpPr>
        <p:spPr>
          <a:xfrm>
            <a:off x="611505" y="5281295"/>
            <a:ext cx="2028825" cy="553720"/>
          </a:xfrm>
          <a:prstGeom prst="rect">
            <a:avLst/>
          </a:prstGeom>
          <a:noFill/>
          <a:ln/>
        </p:spPr>
        <p:txBody>
          <a:bodyPr wrap="square" lIns="0" tIns="0" rIns="0" bIns="0" rtlCol="0" anchor="t">
            <a:spAutoFit/>
          </a:bodyPr>
          <a:lstStyle/>
          <a:p>
            <a:pPr algn="l" indent="0" marL="0">
              <a:lnSpc>
                <a:spcPct val="100000"/>
              </a:lnSpc>
              <a:buNone/>
            </a:pPr>
            <a:r>
              <a:rPr lang="en-US" sz="1800" b="1" dirty="0">
                <a:solidFill>
                  <a:srgbClr val="1D31E2"/>
                </a:solidFill>
                <a:latin typeface="MiSans" pitchFamily="34" charset="0"/>
                <a:ea typeface="MiSans" pitchFamily="34" charset="-122"/>
                <a:cs typeface="MiSans" pitchFamily="34" charset="-120"/>
              </a:rPr>
              <a:t>Visual Aid for Education</a:t>
            </a:r>
            <a:endParaRPr lang="en-US" sz="1600" dirty="0"/>
          </a:p>
        </p:txBody>
      </p:sp>
      <p:sp>
        <p:nvSpPr>
          <p:cNvPr id="17" name="Text 6"/>
          <p:cNvSpPr/>
          <p:nvPr/>
        </p:nvSpPr>
        <p:spPr>
          <a:xfrm>
            <a:off x="3434080" y="4972685"/>
            <a:ext cx="7441565" cy="1087755"/>
          </a:xfrm>
          <a:prstGeom prst="rect">
            <a:avLst/>
          </a:prstGeom>
          <a:noFill/>
          <a:ln/>
        </p:spPr>
        <p:txBody>
          <a:bodyPr wrap="square" lIns="91440" tIns="45720" rIns="91440" bIns="45720" rtlCol="0" anchor="t"/>
          <a:lstStyle/>
          <a:p>
            <a:pPr algn="l" indent="0" marL="0">
              <a:lnSpc>
                <a:spcPct val="150000"/>
              </a:lnSpc>
              <a:buNone/>
            </a:pPr>
            <a:r>
              <a:rPr lang="en-US" sz="1400" dirty="0">
                <a:solidFill>
                  <a:srgbClr val="FFFFFF"/>
                </a:solidFill>
                <a:latin typeface="MiSans" pitchFamily="34" charset="0"/>
                <a:ea typeface="MiSans" pitchFamily="34" charset="-122"/>
                <a:cs typeface="MiSans" pitchFamily="34" charset="-120"/>
              </a:rPr>
              <a:t>The visual layout of the chart helps educate individuals about BMI categories and encourages proactive health decisions. It can be a valuable tool for healthcare providers and fitness professionals.</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30-d2nfa0h8bjvh7rlj0fkg.png">    </p:cNvPr>
          <p:cNvPicPr>
            <a:picLocks noChangeAspect="1"/>
          </p:cNvPicPr>
          <p:nvPr/>
        </p:nvPicPr>
        <p:blipFill>
          <a:blip r:embed="rId1"/>
          <a:stretch>
            <a:fillRect/>
          </a:stretch>
        </p:blipFill>
        <p:spPr>
          <a:xfrm>
            <a:off x="-1270" y="1715770"/>
            <a:ext cx="12352020" cy="3922395"/>
          </a:xfrm>
          <a:prstGeom prst="rect">
            <a:avLst/>
          </a:prstGeom>
        </p:spPr>
      </p:pic>
      <p:sp>
        <p:nvSpPr>
          <p:cNvPr id="3" name="Text 0"/>
          <p:cNvSpPr/>
          <p:nvPr/>
        </p:nvSpPr>
        <p:spPr>
          <a:xfrm>
            <a:off x="934263" y="479263"/>
            <a:ext cx="3049055" cy="606887"/>
          </a:xfrm>
          <a:prstGeom prst="rect">
            <a:avLst/>
          </a:prstGeom>
          <a:noFill/>
          <a:ln/>
        </p:spPr>
        <p:txBody>
          <a:bodyPr wrap="square" lIns="91440" tIns="45720" rIns="91440" bIns="45720" rtlCol="0" anchor="ctr"/>
          <a:lstStyle/>
          <a:p>
            <a:pPr algn="l" indent="0" marL="0">
              <a:lnSpc>
                <a:spcPct val="90000"/>
              </a:lnSpc>
              <a:buNone/>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4" name="Shape 1"/>
          <p:cNvSpPr/>
          <p:nvPr/>
        </p:nvSpPr>
        <p:spPr>
          <a:xfrm flipH="1">
            <a:off x="11314843" y="981848"/>
            <a:ext cx="77797" cy="72000"/>
          </a:xfrm>
          <a:prstGeom prst="ellipse">
            <a:avLst/>
          </a:prstGeom>
          <a:solidFill>
            <a:srgbClr val="FFFFFF"/>
          </a:solidFill>
          <a:ln/>
        </p:spPr>
      </p:sp>
      <p:sp>
        <p:nvSpPr>
          <p:cNvPr id="5" name="Text 2"/>
          <p:cNvSpPr/>
          <p:nvPr/>
        </p:nvSpPr>
        <p:spPr>
          <a:xfrm>
            <a:off x="11314843" y="9818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6" name="Shape 3"/>
          <p:cNvSpPr/>
          <p:nvPr/>
        </p:nvSpPr>
        <p:spPr>
          <a:xfrm flipH="1">
            <a:off x="11186668" y="981848"/>
            <a:ext cx="77797" cy="72000"/>
          </a:xfrm>
          <a:prstGeom prst="ellipse">
            <a:avLst/>
          </a:prstGeom>
          <a:solidFill>
            <a:srgbClr val="FFFFFF">
              <a:alpha val="56471"/>
            </a:srgbClr>
          </a:solidFill>
          <a:ln/>
        </p:spPr>
      </p:sp>
      <p:sp>
        <p:nvSpPr>
          <p:cNvPr id="7" name="Text 4"/>
          <p:cNvSpPr/>
          <p:nvPr/>
        </p:nvSpPr>
        <p:spPr>
          <a:xfrm>
            <a:off x="11186668" y="9818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8" name="Shape 5"/>
          <p:cNvSpPr/>
          <p:nvPr/>
        </p:nvSpPr>
        <p:spPr>
          <a:xfrm flipH="1">
            <a:off x="11055654" y="981848"/>
            <a:ext cx="77797" cy="72000"/>
          </a:xfrm>
          <a:prstGeom prst="ellipse">
            <a:avLst/>
          </a:prstGeom>
          <a:solidFill>
            <a:srgbClr val="FFFFFF"/>
          </a:solidFill>
          <a:ln/>
        </p:spPr>
      </p:sp>
      <p:sp>
        <p:nvSpPr>
          <p:cNvPr id="9" name="Text 6"/>
          <p:cNvSpPr/>
          <p:nvPr/>
        </p:nvSpPr>
        <p:spPr>
          <a:xfrm>
            <a:off x="11055654" y="9818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0" name="Shape 7"/>
          <p:cNvSpPr/>
          <p:nvPr/>
        </p:nvSpPr>
        <p:spPr>
          <a:xfrm flipH="1">
            <a:off x="10924640" y="981848"/>
            <a:ext cx="77797" cy="72000"/>
          </a:xfrm>
          <a:prstGeom prst="ellipse">
            <a:avLst/>
          </a:prstGeom>
          <a:solidFill>
            <a:srgbClr val="FFFFFF">
              <a:alpha val="56471"/>
            </a:srgbClr>
          </a:solidFill>
          <a:ln/>
        </p:spPr>
      </p:sp>
      <p:sp>
        <p:nvSpPr>
          <p:cNvPr id="11" name="Text 8"/>
          <p:cNvSpPr/>
          <p:nvPr/>
        </p:nvSpPr>
        <p:spPr>
          <a:xfrm>
            <a:off x="10924640" y="9818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2" name="Text 9"/>
          <p:cNvSpPr/>
          <p:nvPr/>
        </p:nvSpPr>
        <p:spPr>
          <a:xfrm>
            <a:off x="542290" y="882650"/>
            <a:ext cx="9791065" cy="833120"/>
          </a:xfrm>
          <a:prstGeom prst="rect">
            <a:avLst/>
          </a:prstGeom>
          <a:noFill/>
          <a:ln/>
        </p:spPr>
        <p:txBody>
          <a:bodyPr wrap="square" lIns="91440" tIns="45720" rIns="91440" bIns="45720" rtlCol="0" anchor="t"/>
          <a:lstStyle/>
          <a:p>
            <a:pPr algn="l" indent="0" marL="0">
              <a:lnSpc>
                <a:spcPct val="100000"/>
              </a:lnSpc>
              <a:buNone/>
            </a:pPr>
            <a:r>
              <a:rPr lang="en-US" sz="3600" b="1" dirty="0">
                <a:solidFill>
                  <a:srgbClr val="FFFFFF"/>
                </a:solidFill>
                <a:latin typeface="MiSans" pitchFamily="34" charset="0"/>
                <a:ea typeface="MiSans" pitchFamily="34" charset="-122"/>
                <a:cs typeface="MiSans" pitchFamily="34" charset="-120"/>
              </a:rPr>
              <a:t>Free Online Calculator</a:t>
            </a:r>
            <a:endParaRPr lang="en-US" sz="1600" dirty="0"/>
          </a:p>
        </p:txBody>
      </p:sp>
      <p:pic>
        <p:nvPicPr>
          <p:cNvPr id="13" name="Image 1" descr="https://kimi-img.moonshot.cn/pub/slides/slides_tmpl/image/25-08-27-20:07:28-d2nfa018bjvh7rlj0f10.png">    </p:cNvPr>
          <p:cNvPicPr>
            <a:picLocks noChangeAspect="1"/>
          </p:cNvPicPr>
          <p:nvPr/>
        </p:nvPicPr>
        <p:blipFill>
          <a:blip r:embed="rId2"/>
          <a:stretch>
            <a:fillRect/>
          </a:stretch>
        </p:blipFill>
        <p:spPr>
          <a:xfrm>
            <a:off x="1401445" y="2090420"/>
            <a:ext cx="887095" cy="887095"/>
          </a:xfrm>
          <a:prstGeom prst="rect">
            <a:avLst/>
          </a:prstGeom>
        </p:spPr>
      </p:pic>
      <p:pic>
        <p:nvPicPr>
          <p:cNvPr id="14" name="Image 2" descr="https://kimi-img.moonshot.cn/pub/slides/slides_tmpl/image/25-08-27-20:07:28-d2nfa018bjvh7rlj0f10.png">    </p:cNvPr>
          <p:cNvPicPr>
            <a:picLocks noChangeAspect="1"/>
          </p:cNvPicPr>
          <p:nvPr/>
        </p:nvPicPr>
        <p:blipFill>
          <a:blip r:embed="rId3"/>
          <a:stretch>
            <a:fillRect/>
          </a:stretch>
        </p:blipFill>
        <p:spPr>
          <a:xfrm>
            <a:off x="3307080" y="3885565"/>
            <a:ext cx="887095" cy="887095"/>
          </a:xfrm>
          <a:prstGeom prst="rect">
            <a:avLst/>
          </a:prstGeom>
        </p:spPr>
      </p:pic>
      <p:sp>
        <p:nvSpPr>
          <p:cNvPr id="15" name="Shape 10"/>
          <p:cNvSpPr/>
          <p:nvPr/>
        </p:nvSpPr>
        <p:spPr>
          <a:xfrm>
            <a:off x="1518740" y="2263982"/>
            <a:ext cx="652471" cy="541020"/>
          </a:xfrm>
          <a:prstGeom prst="rect">
            <a:avLst/>
          </a:prstGeom>
          <a:solidFill>
            <a:srgbClr val="000000">
              <a:alpha val="0"/>
            </a:srgbClr>
          </a:solidFill>
          <a:ln/>
        </p:spPr>
      </p:sp>
      <p:sp>
        <p:nvSpPr>
          <p:cNvPr id="16" name="Text 11"/>
          <p:cNvSpPr/>
          <p:nvPr/>
        </p:nvSpPr>
        <p:spPr>
          <a:xfrm>
            <a:off x="1518740" y="2263982"/>
            <a:ext cx="652471" cy="541020"/>
          </a:xfrm>
          <a:prstGeom prst="rect">
            <a:avLst/>
          </a:prstGeom>
          <a:noFill/>
          <a:ln/>
        </p:spPr>
        <p:txBody>
          <a:bodyPr wrap="square" lIns="0" tIns="0" rIns="0" bIns="0" rtlCol="0" anchor="t"/>
          <a:lstStyle/>
          <a:p>
            <a:pPr algn="ctr" indent="0" marL="0">
              <a:lnSpc>
                <a:spcPct val="110000"/>
              </a:lnSpc>
              <a:buNone/>
            </a:pPr>
            <a:r>
              <a:rPr lang="en-US" sz="3200" dirty="0">
                <a:solidFill>
                  <a:srgbClr val="FFFFFF"/>
                </a:solidFill>
                <a:latin typeface="MiSans" pitchFamily="34" charset="0"/>
                <a:ea typeface="MiSans" pitchFamily="34" charset="-122"/>
                <a:cs typeface="MiSans" pitchFamily="34" charset="-120"/>
              </a:rPr>
              <a:t>01</a:t>
            </a:r>
            <a:endParaRPr lang="en-US" sz="1600" dirty="0"/>
          </a:p>
        </p:txBody>
      </p:sp>
      <p:sp>
        <p:nvSpPr>
          <p:cNvPr id="17" name="Text 12"/>
          <p:cNvSpPr/>
          <p:nvPr/>
        </p:nvSpPr>
        <p:spPr>
          <a:xfrm>
            <a:off x="2375535" y="2090420"/>
            <a:ext cx="6224270" cy="30734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1D31E2"/>
                </a:solidFill>
                <a:latin typeface="MiSans" pitchFamily="34" charset="0"/>
                <a:ea typeface="MiSans" pitchFamily="34" charset="-122"/>
                <a:cs typeface="MiSans" pitchFamily="34" charset="-120"/>
              </a:rPr>
              <a:t>Instant Results</a:t>
            </a:r>
            <a:endParaRPr lang="en-US" sz="1600" dirty="0"/>
          </a:p>
        </p:txBody>
      </p:sp>
      <p:sp>
        <p:nvSpPr>
          <p:cNvPr id="18" name="Text 13"/>
          <p:cNvSpPr/>
          <p:nvPr/>
        </p:nvSpPr>
        <p:spPr>
          <a:xfrm>
            <a:off x="2288540" y="2383155"/>
            <a:ext cx="7422515" cy="1060450"/>
          </a:xfrm>
          <a:prstGeom prst="rect">
            <a:avLst/>
          </a:prstGeom>
          <a:noFill/>
          <a:ln/>
        </p:spPr>
        <p:txBody>
          <a:bodyPr wrap="square" lIns="91440" tIns="45720" rIns="91440" bIns="45720" rtlCol="0" anchor="t">
            <a:spAutoFit/>
          </a:bodyPr>
          <a:lstStyle/>
          <a:p>
            <a:pPr algn="l" indent="0" marL="0">
              <a:lnSpc>
                <a:spcPct val="150000"/>
              </a:lnSpc>
              <a:buNone/>
            </a:pPr>
            <a:r>
              <a:rPr lang="en-US" sz="1400" dirty="0">
                <a:solidFill>
                  <a:srgbClr val="1D31E2"/>
                </a:solidFill>
                <a:latin typeface="MiSans" pitchFamily="34" charset="0"/>
                <a:ea typeface="MiSans" pitchFamily="34" charset="-122"/>
                <a:cs typeface="MiSans" pitchFamily="34" charset="-120"/>
              </a:rPr>
              <a:t>Enter your height and weight into the online calculator to receive immediate BMI results. The tool also provides a personalized healthy-range target, making it easy to track progress.</a:t>
            </a:r>
            <a:endParaRPr lang="en-US" sz="1600" dirty="0"/>
          </a:p>
        </p:txBody>
      </p:sp>
      <p:sp>
        <p:nvSpPr>
          <p:cNvPr id="19" name="Shape 14"/>
          <p:cNvSpPr/>
          <p:nvPr/>
        </p:nvSpPr>
        <p:spPr>
          <a:xfrm>
            <a:off x="3424375" y="4059127"/>
            <a:ext cx="652471" cy="541020"/>
          </a:xfrm>
          <a:prstGeom prst="rect">
            <a:avLst/>
          </a:prstGeom>
          <a:solidFill>
            <a:srgbClr val="000000">
              <a:alpha val="0"/>
            </a:srgbClr>
          </a:solidFill>
          <a:ln/>
        </p:spPr>
      </p:sp>
      <p:sp>
        <p:nvSpPr>
          <p:cNvPr id="20" name="Text 15"/>
          <p:cNvSpPr/>
          <p:nvPr/>
        </p:nvSpPr>
        <p:spPr>
          <a:xfrm>
            <a:off x="3424375" y="4059127"/>
            <a:ext cx="652471" cy="541020"/>
          </a:xfrm>
          <a:prstGeom prst="rect">
            <a:avLst/>
          </a:prstGeom>
          <a:noFill/>
          <a:ln/>
        </p:spPr>
        <p:txBody>
          <a:bodyPr wrap="square" lIns="0" tIns="0" rIns="0" bIns="0" rtlCol="0" anchor="t"/>
          <a:lstStyle/>
          <a:p>
            <a:pPr algn="ctr" indent="0" marL="0">
              <a:lnSpc>
                <a:spcPct val="110000"/>
              </a:lnSpc>
              <a:buNone/>
            </a:pPr>
            <a:r>
              <a:rPr lang="en-US" sz="3200" dirty="0">
                <a:solidFill>
                  <a:srgbClr val="FFFFFF"/>
                </a:solidFill>
                <a:latin typeface="MiSans" pitchFamily="34" charset="0"/>
                <a:ea typeface="MiSans" pitchFamily="34" charset="-122"/>
                <a:cs typeface="MiSans" pitchFamily="34" charset="-120"/>
              </a:rPr>
              <a:t>02</a:t>
            </a:r>
            <a:endParaRPr lang="en-US" sz="1600" dirty="0"/>
          </a:p>
        </p:txBody>
      </p:sp>
      <p:sp>
        <p:nvSpPr>
          <p:cNvPr id="21" name="Text 16"/>
          <p:cNvSpPr/>
          <p:nvPr/>
        </p:nvSpPr>
        <p:spPr>
          <a:xfrm>
            <a:off x="4295775" y="3885565"/>
            <a:ext cx="5558790" cy="30734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1D31E2"/>
                </a:solidFill>
                <a:latin typeface="MiSans" pitchFamily="34" charset="0"/>
                <a:ea typeface="MiSans" pitchFamily="34" charset="-122"/>
                <a:cs typeface="MiSans" pitchFamily="34" charset="-120"/>
              </a:rPr>
              <a:t>User-Friendly and Accessible</a:t>
            </a:r>
            <a:endParaRPr lang="en-US" sz="1600" dirty="0"/>
          </a:p>
        </p:txBody>
      </p:sp>
      <p:sp>
        <p:nvSpPr>
          <p:cNvPr id="22" name="Text 17"/>
          <p:cNvSpPr/>
          <p:nvPr/>
        </p:nvSpPr>
        <p:spPr>
          <a:xfrm>
            <a:off x="4194175" y="4178935"/>
            <a:ext cx="7335520" cy="1060450"/>
          </a:xfrm>
          <a:prstGeom prst="rect">
            <a:avLst/>
          </a:prstGeom>
          <a:noFill/>
          <a:ln/>
        </p:spPr>
        <p:txBody>
          <a:bodyPr wrap="square" lIns="91440" tIns="45720" rIns="91440" bIns="45720" rtlCol="0" anchor="t">
            <a:spAutoFit/>
          </a:bodyPr>
          <a:lstStyle/>
          <a:p>
            <a:pPr algn="l" indent="0" marL="0">
              <a:lnSpc>
                <a:spcPct val="150000"/>
              </a:lnSpc>
              <a:buNone/>
            </a:pPr>
            <a:r>
              <a:rPr lang="en-US" sz="1400" dirty="0">
                <a:solidFill>
                  <a:srgbClr val="1D31E2"/>
                </a:solidFill>
                <a:latin typeface="MiSans" pitchFamily="34" charset="0"/>
                <a:ea typeface="MiSans" pitchFamily="34" charset="-122"/>
                <a:cs typeface="MiSans" pitchFamily="34" charset="-120"/>
              </a:rPr>
              <a:t>The calculator works on any device, requires no login, and offers a shareable link. This makes it convenient for follow-up tracking with healthcare providers or sharing progress with friends and family.</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8-d2nfa018bjvh7rlj0eug.jpg">    </p:cNvPr>
          <p:cNvPicPr>
            <a:picLocks noChangeAspect="1"/>
          </p:cNvPicPr>
          <p:nvPr/>
        </p:nvPicPr>
        <p:blipFill>
          <a:blip r:embed="rId1"/>
          <a:stretch>
            <a:fillRect/>
          </a:stretch>
        </p:blipFill>
        <p:spPr>
          <a:xfrm>
            <a:off x="0" y="0"/>
            <a:ext cx="12192635" cy="6858000"/>
          </a:xfrm>
          <a:prstGeom prst="rect">
            <a:avLst/>
          </a:prstGeom>
        </p:spPr>
      </p:pic>
      <p:sp>
        <p:nvSpPr>
          <p:cNvPr id="3" name="Text 0"/>
          <p:cNvSpPr/>
          <p:nvPr/>
        </p:nvSpPr>
        <p:spPr>
          <a:xfrm>
            <a:off x="423545" y="3815080"/>
            <a:ext cx="5547360" cy="488950"/>
          </a:xfrm>
          <a:prstGeom prst="rect">
            <a:avLst/>
          </a:prstGeom>
          <a:noFill/>
          <a:ln/>
        </p:spPr>
        <p:txBody>
          <a:bodyPr wrap="square" lIns="0" tIns="0" rIns="0" bIns="0" rtlCol="0" anchor="t">
            <a:spAutoFit/>
          </a:bodyPr>
          <a:lstStyle/>
          <a:p>
            <a:pPr algn="ctr" indent="0" marL="0">
              <a:lnSpc>
                <a:spcPct val="100000"/>
              </a:lnSpc>
              <a:buNone/>
            </a:pPr>
            <a:r>
              <a:rPr lang="en-US" sz="3200" dirty="0">
                <a:solidFill>
                  <a:srgbClr val="1D31E2"/>
                </a:solidFill>
                <a:latin typeface="MiSans" pitchFamily="34" charset="0"/>
                <a:ea typeface="MiSans" pitchFamily="34" charset="-122"/>
                <a:cs typeface="MiSans" pitchFamily="34" charset="-120"/>
              </a:rPr>
              <a:t>Next Step</a:t>
            </a:r>
            <a:endParaRPr lang="en-US" sz="1600" dirty="0"/>
          </a:p>
        </p:txBody>
      </p:sp>
      <p:pic>
        <p:nvPicPr>
          <p:cNvPr id="4" name="Image 1" descr="https://kimi-img.moonshot.cn/pub/slides/slides_tmpl/image/25-08-27-20:07:28-d2nfa018bjvh7rlj0f60.png">    </p:cNvPr>
          <p:cNvPicPr>
            <a:picLocks noChangeAspect="1"/>
          </p:cNvPicPr>
          <p:nvPr/>
        </p:nvPicPr>
        <p:blipFill>
          <a:blip r:embed="rId2">
            <a:alphaModFix amt="23000"/>
          </a:blip>
          <a:stretch>
            <a:fillRect/>
          </a:stretch>
        </p:blipFill>
        <p:spPr>
          <a:xfrm flipH="1" rot="5400000">
            <a:off x="8475980" y="2972435"/>
            <a:ext cx="1301115" cy="976630"/>
          </a:xfrm>
          <a:prstGeom prst="rect">
            <a:avLst/>
          </a:prstGeom>
        </p:spPr>
      </p:pic>
      <p:sp>
        <p:nvSpPr>
          <p:cNvPr id="5" name="Shape 1"/>
          <p:cNvSpPr/>
          <p:nvPr/>
        </p:nvSpPr>
        <p:spPr>
          <a:xfrm>
            <a:off x="1874550" y="1562096"/>
            <a:ext cx="2284095" cy="2335530"/>
          </a:xfrm>
          <a:prstGeom prst="rect">
            <a:avLst/>
          </a:prstGeom>
          <a:solidFill>
            <a:srgbClr val="000000">
              <a:alpha val="0"/>
            </a:srgbClr>
          </a:solidFill>
          <a:ln/>
        </p:spPr>
      </p:sp>
      <p:sp>
        <p:nvSpPr>
          <p:cNvPr id="6" name="Text 2"/>
          <p:cNvSpPr/>
          <p:nvPr/>
        </p:nvSpPr>
        <p:spPr>
          <a:xfrm>
            <a:off x="1874550" y="1562096"/>
            <a:ext cx="2284095" cy="2335530"/>
          </a:xfrm>
          <a:prstGeom prst="rect">
            <a:avLst/>
          </a:prstGeom>
          <a:noFill/>
          <a:ln/>
        </p:spPr>
        <p:txBody>
          <a:bodyPr wrap="square" lIns="0" tIns="0" rIns="0" bIns="0" rtlCol="0" anchor="t"/>
          <a:lstStyle/>
          <a:p>
            <a:pPr algn="ctr" indent="0" marL="0">
              <a:lnSpc>
                <a:spcPct val="110000"/>
              </a:lnSpc>
              <a:buNone/>
            </a:pPr>
            <a:r>
              <a:rPr lang="en-US" sz="13800" dirty="0">
                <a:solidFill>
                  <a:srgbClr val="1D31E2"/>
                </a:solidFill>
                <a:latin typeface="MiSans" pitchFamily="34" charset="0"/>
                <a:ea typeface="MiSans" pitchFamily="34" charset="-122"/>
                <a:cs typeface="MiSans" pitchFamily="34" charset="-120"/>
              </a:rPr>
              <a:t>05</a:t>
            </a:r>
            <a:endParaRPr lang="en-US" sz="1600" dirty="0"/>
          </a:p>
        </p:txBody>
      </p:sp>
      <p:pic>
        <p:nvPicPr>
          <p:cNvPr id="7" name="Image 2" descr="https://kimi-img.moonshot.cn/pub/slides/slides_tmpl/image/25-08-27-20:07:28-d2nfa018bjvh7rlj0f70.png">    </p:cNvPr>
          <p:cNvPicPr>
            <a:picLocks noChangeAspect="1"/>
          </p:cNvPicPr>
          <p:nvPr/>
        </p:nvPicPr>
        <p:blipFill>
          <a:blip r:embed="rId3"/>
          <a:stretch>
            <a:fillRect/>
          </a:stretch>
        </p:blipFill>
        <p:spPr>
          <a:xfrm>
            <a:off x="6001385" y="1950085"/>
            <a:ext cx="4074795" cy="3778250"/>
          </a:xfrm>
          <a:prstGeom prst="rect">
            <a:avLst/>
          </a:prstGeom>
        </p:spPr>
      </p:pic>
      <p:pic>
        <p:nvPicPr>
          <p:cNvPr id="8" name="Image 3" descr="https://kimi-img.moonshot.cn/pub/slides/slides_tmpl/image/25-08-27-20:07:28-d2nfa018bjvh7rlj0eu0.png">    </p:cNvPr>
          <p:cNvPicPr>
            <a:picLocks noChangeAspect="1"/>
          </p:cNvPicPr>
          <p:nvPr/>
        </p:nvPicPr>
        <p:blipFill>
          <a:blip r:embed="rId4"/>
          <a:stretch>
            <a:fillRect/>
          </a:stretch>
        </p:blipFill>
        <p:spPr>
          <a:xfrm>
            <a:off x="10076180" y="0"/>
            <a:ext cx="2116455" cy="2286000"/>
          </a:xfrm>
          <a:prstGeom prst="rect">
            <a:avLst/>
          </a:prstGeom>
        </p:spPr>
      </p:pic>
      <p:pic>
        <p:nvPicPr>
          <p:cNvPr id="9" name="Image 4" descr="https://kimi-img.moonshot.cn/pub/slides/slides_tmpl/image/25-08-27-20:07:28-d2nfa018bjvh7rlj0et0.png">    </p:cNvPr>
          <p:cNvPicPr>
            <a:picLocks noChangeAspect="1"/>
          </p:cNvPicPr>
          <p:nvPr/>
        </p:nvPicPr>
        <p:blipFill>
          <a:blip r:embed="rId5"/>
          <a:stretch>
            <a:fillRect/>
          </a:stretch>
        </p:blipFill>
        <p:spPr>
          <a:xfrm>
            <a:off x="0" y="5530850"/>
            <a:ext cx="1684020" cy="13271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9-d2nfa098bjvh7rlj0fbg.jpg">    </p:cNvPr>
          <p:cNvPicPr>
            <a:picLocks noChangeAspect="1"/>
          </p:cNvPicPr>
          <p:nvPr/>
        </p:nvPicPr>
        <p:blipFill>
          <a:blip r:embed="rId1">
            <a:alphaModFix amt="89000"/>
          </a:blip>
          <a:srcRect l="9673" r="9673" t="0" b="0"/>
          <a:stretch/>
        </p:blipFill>
        <p:spPr>
          <a:xfrm>
            <a:off x="0" y="1834515"/>
            <a:ext cx="12191365" cy="1805305"/>
          </a:xfrm>
          <a:prstGeom prst="rect">
            <a:avLst/>
          </a:prstGeom>
        </p:spPr>
      </p:pic>
      <p:pic>
        <p:nvPicPr>
          <p:cNvPr id="3" name="Image 1" descr="https://kimi-img.moonshot.cn/pub/slides/slides_tmpl/image/25-08-27-20:07:29-d2nfa098bjvh7rlj0fc0.png">    </p:cNvPr>
          <p:cNvPicPr>
            <a:picLocks noChangeAspect="1"/>
          </p:cNvPicPr>
          <p:nvPr/>
        </p:nvPicPr>
        <p:blipFill>
          <a:blip r:embed="rId2"/>
          <a:stretch>
            <a:fillRect/>
          </a:stretch>
        </p:blipFill>
        <p:spPr>
          <a:xfrm>
            <a:off x="-1270" y="1847215"/>
            <a:ext cx="12352020" cy="1791970"/>
          </a:xfrm>
          <a:prstGeom prst="rect">
            <a:avLst/>
          </a:prstGeom>
        </p:spPr>
      </p:pic>
      <p:pic>
        <p:nvPicPr>
          <p:cNvPr id="4" name="Image 2" descr="https://kimi-img.moonshot.cn/pub/slides/slides_tmpl/image/25-08-27-20:07:30-d2nfa0h8bjvh7rlj0frg.jpg">    </p:cNvPr>
          <p:cNvPicPr>
            <a:picLocks noChangeAspect="1"/>
          </p:cNvPicPr>
          <p:nvPr/>
        </p:nvPicPr>
        <p:blipFill>
          <a:blip r:embed="rId3">
            <a:alphaModFix amt="17000"/>
          </a:blip>
          <a:srcRect l="0" r="0" t="36801" b="36801"/>
          <a:stretch/>
        </p:blipFill>
        <p:spPr>
          <a:xfrm>
            <a:off x="0" y="3639820"/>
            <a:ext cx="12191365" cy="3218180"/>
          </a:xfrm>
          <a:prstGeom prst="rect">
            <a:avLst/>
          </a:prstGeom>
        </p:spPr>
      </p:pic>
      <p:sp>
        <p:nvSpPr>
          <p:cNvPr id="5" name="Shape 0"/>
          <p:cNvSpPr/>
          <p:nvPr/>
        </p:nvSpPr>
        <p:spPr>
          <a:xfrm flipH="1">
            <a:off x="11451321" y="672670"/>
            <a:ext cx="77797" cy="72000"/>
          </a:xfrm>
          <a:prstGeom prst="ellipse">
            <a:avLst/>
          </a:prstGeom>
          <a:solidFill>
            <a:srgbClr val="FFFFFF"/>
          </a:solidFill>
          <a:ln/>
        </p:spPr>
      </p:sp>
      <p:sp>
        <p:nvSpPr>
          <p:cNvPr id="6" name="Text 1"/>
          <p:cNvSpPr/>
          <p:nvPr/>
        </p:nvSpPr>
        <p:spPr>
          <a:xfrm>
            <a:off x="11451321" y="672670"/>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7" name="Shape 2"/>
          <p:cNvSpPr/>
          <p:nvPr/>
        </p:nvSpPr>
        <p:spPr>
          <a:xfrm flipH="1">
            <a:off x="11319983" y="673749"/>
            <a:ext cx="77797" cy="72000"/>
          </a:xfrm>
          <a:prstGeom prst="ellipse">
            <a:avLst/>
          </a:prstGeom>
          <a:solidFill>
            <a:srgbClr val="FFFFFF">
              <a:alpha val="56471"/>
            </a:srgbClr>
          </a:solidFill>
          <a:ln/>
        </p:spPr>
      </p:sp>
      <p:sp>
        <p:nvSpPr>
          <p:cNvPr id="8" name="Text 3"/>
          <p:cNvSpPr/>
          <p:nvPr/>
        </p:nvSpPr>
        <p:spPr>
          <a:xfrm>
            <a:off x="11319983" y="673749"/>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9" name="Shape 4"/>
          <p:cNvSpPr/>
          <p:nvPr/>
        </p:nvSpPr>
        <p:spPr>
          <a:xfrm flipH="1">
            <a:off x="11192132" y="672670"/>
            <a:ext cx="77797" cy="72000"/>
          </a:xfrm>
          <a:prstGeom prst="ellipse">
            <a:avLst/>
          </a:prstGeom>
          <a:solidFill>
            <a:srgbClr val="FFFFFF"/>
          </a:solidFill>
          <a:ln/>
        </p:spPr>
      </p:sp>
      <p:sp>
        <p:nvSpPr>
          <p:cNvPr id="10" name="Text 5"/>
          <p:cNvSpPr/>
          <p:nvPr/>
        </p:nvSpPr>
        <p:spPr>
          <a:xfrm>
            <a:off x="11192132" y="672670"/>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1" name="Shape 6"/>
          <p:cNvSpPr/>
          <p:nvPr/>
        </p:nvSpPr>
        <p:spPr>
          <a:xfrm flipH="1">
            <a:off x="11061118" y="672670"/>
            <a:ext cx="77797" cy="72000"/>
          </a:xfrm>
          <a:prstGeom prst="ellipse">
            <a:avLst/>
          </a:prstGeom>
          <a:solidFill>
            <a:srgbClr val="FFFFFF">
              <a:alpha val="56471"/>
            </a:srgbClr>
          </a:solidFill>
          <a:ln/>
        </p:spPr>
      </p:sp>
      <p:sp>
        <p:nvSpPr>
          <p:cNvPr id="12" name="Text 7"/>
          <p:cNvSpPr/>
          <p:nvPr/>
        </p:nvSpPr>
        <p:spPr>
          <a:xfrm>
            <a:off x="11061118" y="672670"/>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3" name="Text 8"/>
          <p:cNvSpPr/>
          <p:nvPr/>
        </p:nvSpPr>
        <p:spPr>
          <a:xfrm>
            <a:off x="542290" y="593090"/>
            <a:ext cx="9824720" cy="833120"/>
          </a:xfrm>
          <a:prstGeom prst="rect">
            <a:avLst/>
          </a:prstGeom>
          <a:noFill/>
          <a:ln/>
        </p:spPr>
        <p:txBody>
          <a:bodyPr wrap="square" lIns="91440" tIns="45720" rIns="91440" bIns="45720" rtlCol="0" anchor="t"/>
          <a:lstStyle/>
          <a:p>
            <a:pPr algn="l" indent="0" marL="0">
              <a:lnSpc>
                <a:spcPct val="100000"/>
              </a:lnSpc>
              <a:buNone/>
            </a:pPr>
            <a:r>
              <a:rPr lang="en-US" sz="3600" b="1" dirty="0">
                <a:solidFill>
                  <a:srgbClr val="FFFFFF"/>
                </a:solidFill>
                <a:latin typeface="MiSans" pitchFamily="34" charset="0"/>
                <a:ea typeface="MiSans" pitchFamily="34" charset="-122"/>
                <a:cs typeface="MiSans" pitchFamily="34" charset="-120"/>
              </a:rPr>
              <a:t>Act on Your Number</a:t>
            </a:r>
            <a:endParaRPr lang="en-US" sz="1600" dirty="0"/>
          </a:p>
        </p:txBody>
      </p:sp>
      <p:pic>
        <p:nvPicPr>
          <p:cNvPr id="14" name="Image 3" descr="https://kimi-img.moonshot.cn/pub/slides/slides_tmpl/image/25-08-27-20:07:29-d2nfa098bjvh7rlj0fcg.png">    </p:cNvPr>
          <p:cNvPicPr>
            <a:picLocks noChangeAspect="1"/>
          </p:cNvPicPr>
          <p:nvPr/>
        </p:nvPicPr>
        <p:blipFill>
          <a:blip r:embed="rId4"/>
          <a:stretch>
            <a:fillRect/>
          </a:stretch>
        </p:blipFill>
        <p:spPr>
          <a:xfrm rot="16740000">
            <a:off x="1875155" y="4154170"/>
            <a:ext cx="1398270" cy="2092960"/>
          </a:xfrm>
          <a:prstGeom prst="rect">
            <a:avLst/>
          </a:prstGeom>
        </p:spPr>
      </p:pic>
      <p:pic>
        <p:nvPicPr>
          <p:cNvPr id="15" name="Image 4" descr="https://kimi-img.moonshot.cn/pub/slides/slides_tmpl/image/25-08-27-20:07:29-d2nfa098bjvh7rlj0fd0.png">    </p:cNvPr>
          <p:cNvPicPr>
            <a:picLocks noChangeAspect="1"/>
          </p:cNvPicPr>
          <p:nvPr/>
        </p:nvPicPr>
        <p:blipFill>
          <a:blip r:embed="rId5"/>
          <a:stretch>
            <a:fillRect/>
          </a:stretch>
        </p:blipFill>
        <p:spPr>
          <a:xfrm flipV="1">
            <a:off x="566420" y="2413635"/>
            <a:ext cx="3592830" cy="76200"/>
          </a:xfrm>
          <a:prstGeom prst="rect">
            <a:avLst/>
          </a:prstGeom>
        </p:spPr>
      </p:pic>
      <p:pic>
        <p:nvPicPr>
          <p:cNvPr id="16" name="Image 5" descr="https://kimi-img.moonshot.cn/pub/slides/slides_tmpl/image/25-08-27-20:07:29-d2nfa098bjvh7rlj0fe0.png">    </p:cNvPr>
          <p:cNvPicPr>
            <a:picLocks noChangeAspect="1"/>
          </p:cNvPicPr>
          <p:nvPr/>
        </p:nvPicPr>
        <p:blipFill>
          <a:blip r:embed="rId6"/>
          <a:stretch>
            <a:fillRect/>
          </a:stretch>
        </p:blipFill>
        <p:spPr>
          <a:xfrm>
            <a:off x="6875145" y="3851275"/>
            <a:ext cx="3124200" cy="2698750"/>
          </a:xfrm>
          <a:prstGeom prst="rect">
            <a:avLst/>
          </a:prstGeom>
        </p:spPr>
      </p:pic>
      <p:sp>
        <p:nvSpPr>
          <p:cNvPr id="17" name="Text 9"/>
          <p:cNvSpPr/>
          <p:nvPr/>
        </p:nvSpPr>
        <p:spPr>
          <a:xfrm>
            <a:off x="654050" y="2087880"/>
            <a:ext cx="7342505" cy="30480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1D31E2"/>
                </a:solidFill>
                <a:latin typeface="MiSans" pitchFamily="34" charset="0"/>
                <a:ea typeface="MiSans" pitchFamily="34" charset="-122"/>
                <a:cs typeface="MiSans" pitchFamily="34" charset="-120"/>
              </a:rPr>
              <a:t>Take Action Today</a:t>
            </a:r>
            <a:endParaRPr lang="en-US" sz="1600" dirty="0"/>
          </a:p>
        </p:txBody>
      </p:sp>
      <p:sp>
        <p:nvSpPr>
          <p:cNvPr id="18" name="Text 10"/>
          <p:cNvSpPr/>
          <p:nvPr/>
        </p:nvSpPr>
        <p:spPr>
          <a:xfrm>
            <a:off x="553720" y="2599690"/>
            <a:ext cx="10412730" cy="1122448"/>
          </a:xfrm>
          <a:prstGeom prst="rect">
            <a:avLst/>
          </a:prstGeom>
          <a:noFill/>
          <a:ln/>
        </p:spPr>
        <p:txBody>
          <a:bodyPr wrap="square" lIns="91440" tIns="45720" rIns="91440" bIns="45720" rtlCol="0" anchor="t"/>
          <a:lstStyle/>
          <a:p>
            <a:pPr algn="l" indent="0" marL="0">
              <a:lnSpc>
                <a:spcPct val="150000"/>
              </a:lnSpc>
              <a:buNone/>
            </a:pPr>
            <a:r>
              <a:rPr lang="en-US" sz="1400" dirty="0">
                <a:solidFill>
                  <a:srgbClr val="1D31E2"/>
                </a:solidFill>
                <a:latin typeface="MiSans" pitchFamily="34" charset="0"/>
                <a:ea typeface="MiSans" pitchFamily="34" charset="-122"/>
                <a:cs typeface="MiSans" pitchFamily="34" charset="-120"/>
              </a:rPr>
              <a:t>Check your BMI using the chart or calculator, record the value, and discuss it with a healthcare professional. Combine this with waist size, blood pressure, and lab results for a comprehensive health assessment. Small, sustainable changes in diet, activity, and sleep can move you toward a healthier range.</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31-d2nfa0p8bjvh7rlj0g80.png">    </p:cNvPr>
          <p:cNvPicPr>
            <a:picLocks noChangeAspect="1"/>
          </p:cNvPicPr>
          <p:nvPr/>
        </p:nvPicPr>
        <p:blipFill>
          <a:blip r:embed="rId1"/>
          <a:stretch>
            <a:fillRect/>
          </a:stretch>
        </p:blipFill>
        <p:spPr>
          <a:xfrm>
            <a:off x="3827145" y="4077335"/>
            <a:ext cx="3435303" cy="663575"/>
          </a:xfrm>
          <a:prstGeom prst="rect">
            <a:avLst/>
          </a:prstGeom>
        </p:spPr>
      </p:pic>
      <p:pic>
        <p:nvPicPr>
          <p:cNvPr id="3" name="Image 1" descr="https://kimi-img.moonshot.cn/pub/slides/slides_tmpl/image/25-08-27-20:07:31-d2nfa0p8bjvh7rlj0ga0.png">    </p:cNvPr>
          <p:cNvPicPr>
            <a:picLocks noChangeAspect="1"/>
          </p:cNvPicPr>
          <p:nvPr/>
        </p:nvPicPr>
        <p:blipFill>
          <a:blip r:embed="rId2"/>
          <a:stretch>
            <a:fillRect/>
          </a:stretch>
        </p:blipFill>
        <p:spPr>
          <a:xfrm>
            <a:off x="0" y="6119495"/>
            <a:ext cx="12215495" cy="738505"/>
          </a:xfrm>
          <a:prstGeom prst="rect">
            <a:avLst/>
          </a:prstGeom>
        </p:spPr>
      </p:pic>
      <p:sp>
        <p:nvSpPr>
          <p:cNvPr id="4" name="Text 0"/>
          <p:cNvSpPr/>
          <p:nvPr/>
        </p:nvSpPr>
        <p:spPr>
          <a:xfrm>
            <a:off x="1212215" y="1788160"/>
            <a:ext cx="9036685" cy="2125345"/>
          </a:xfrm>
          <a:prstGeom prst="rect">
            <a:avLst/>
          </a:prstGeom>
          <a:noFill/>
          <a:ln/>
        </p:spPr>
        <p:txBody>
          <a:bodyPr wrap="square" lIns="91440" tIns="45720" rIns="91440" bIns="45720" rtlCol="0" anchor="ctr"/>
          <a:lstStyle/>
          <a:p>
            <a:pPr algn="ctr" indent="0" marL="0">
              <a:lnSpc>
                <a:spcPct val="90000"/>
              </a:lnSpc>
              <a:buNone/>
            </a:pPr>
            <a:r>
              <a:rPr lang="en-US" sz="9600" b="1" dirty="0">
                <a:solidFill>
                  <a:srgbClr val="FFFFFF"/>
                </a:solidFill>
                <a:latin typeface="MiSans" pitchFamily="34" charset="0"/>
                <a:ea typeface="MiSans" pitchFamily="34" charset="-122"/>
                <a:cs typeface="MiSans" pitchFamily="34" charset="-120"/>
              </a:rPr>
              <a:t>THANK YOU</a:t>
            </a:r>
            <a:endParaRPr lang="en-US" sz="1600" dirty="0"/>
          </a:p>
        </p:txBody>
      </p:sp>
      <p:sp>
        <p:nvSpPr>
          <p:cNvPr id="5" name="Text 1"/>
          <p:cNvSpPr/>
          <p:nvPr/>
        </p:nvSpPr>
        <p:spPr>
          <a:xfrm>
            <a:off x="4072255" y="4191635"/>
            <a:ext cx="3056809" cy="508000"/>
          </a:xfrm>
          <a:prstGeom prst="rect">
            <a:avLst/>
          </a:prstGeom>
          <a:noFill/>
          <a:ln/>
        </p:spPr>
        <p:txBody>
          <a:bodyPr wrap="square" lIns="91440" tIns="45720" rIns="91440" bIns="45720" rtlCol="0" anchor="t"/>
          <a:lstStyle/>
          <a:p>
            <a:pPr algn="ctr" indent="0" marL="0">
              <a:lnSpc>
                <a:spcPct val="100000"/>
              </a:lnSpc>
              <a:buNone/>
            </a:pPr>
            <a:r>
              <a:rPr lang="en-US" sz="1600" dirty="0">
                <a:solidFill>
                  <a:srgbClr val="1D31E2"/>
                </a:solidFill>
                <a:latin typeface="MiSans" pitchFamily="34" charset="0"/>
                <a:ea typeface="MiSans" pitchFamily="34" charset="-122"/>
                <a:cs typeface="MiSans" pitchFamily="34" charset="-120"/>
              </a:rPr>
              <a:t>freecalculatorshub.com</a:t>
            </a:r>
            <a:endParaRPr lang="en-US" sz="1600" dirty="0"/>
          </a:p>
        </p:txBody>
      </p:sp>
      <p:pic>
        <p:nvPicPr>
          <p:cNvPr id="6" name="Image 2" descr="https://kimi-img.moonshot.cn/pub/slides/slides_tmpl/image/25-08-27-20:07:31-d2nfa0p8bjvh7rlj0g90.png">    </p:cNvPr>
          <p:cNvPicPr>
            <a:picLocks noChangeAspect="1"/>
          </p:cNvPicPr>
          <p:nvPr/>
        </p:nvPicPr>
        <p:blipFill>
          <a:blip r:embed="rId3"/>
          <a:stretch>
            <a:fillRect/>
          </a:stretch>
        </p:blipFill>
        <p:spPr>
          <a:xfrm>
            <a:off x="295910" y="6120130"/>
            <a:ext cx="11322685" cy="194310"/>
          </a:xfrm>
          <a:prstGeom prst="rect">
            <a:avLst/>
          </a:prstGeom>
        </p:spPr>
      </p:pic>
      <p:pic>
        <p:nvPicPr>
          <p:cNvPr id="7" name="Image 3" descr="https://kimi-img.moonshot.cn/pub/slides/slides_tmpl/image/25-08-27-20:07:30-d2nfa0h8bjvh7rlj0fog.png">    </p:cNvPr>
          <p:cNvPicPr>
            <a:picLocks noChangeAspect="1"/>
          </p:cNvPicPr>
          <p:nvPr/>
        </p:nvPicPr>
        <p:blipFill>
          <a:blip r:embed="rId4"/>
          <a:stretch>
            <a:fillRect/>
          </a:stretch>
        </p:blipFill>
        <p:spPr>
          <a:xfrm>
            <a:off x="10081260" y="5711190"/>
            <a:ext cx="1315085" cy="397510"/>
          </a:xfrm>
          <a:prstGeom prst="rect">
            <a:avLst/>
          </a:prstGeom>
        </p:spPr>
      </p:pic>
      <p:pic>
        <p:nvPicPr>
          <p:cNvPr id="8" name="Image 4" descr="https://kimi-img.moonshot.cn/pub/slides/slides_tmpl/image/25-08-27-20:07:31-d2nfa0p8bjvh7rlj0g9g.png">    </p:cNvPr>
          <p:cNvPicPr>
            <a:picLocks noChangeAspect="1"/>
          </p:cNvPicPr>
          <p:nvPr/>
        </p:nvPicPr>
        <p:blipFill>
          <a:blip r:embed="rId5"/>
          <a:stretch>
            <a:fillRect/>
          </a:stretch>
        </p:blipFill>
        <p:spPr>
          <a:xfrm rot="13260000">
            <a:off x="997585" y="172085"/>
            <a:ext cx="1189990" cy="1781810"/>
          </a:xfrm>
          <a:prstGeom prst="rect">
            <a:avLst/>
          </a:prstGeom>
        </p:spPr>
      </p:pic>
      <p:sp>
        <p:nvSpPr>
          <p:cNvPr id="9" name="Text 2"/>
          <p:cNvSpPr/>
          <p:nvPr/>
        </p:nvSpPr>
        <p:spPr>
          <a:xfrm>
            <a:off x="15171420" y="4343400"/>
            <a:ext cx="4064000" cy="276225"/>
          </a:xfrm>
          <a:prstGeom prst="rect">
            <a:avLst/>
          </a:prstGeom>
          <a:noFill/>
          <a:ln/>
        </p:spPr>
        <p:txBody>
          <a:bodyPr wrap="square" lIns="91440" tIns="45720" rIns="91440" bIns="45720" rtlCol="0" anchor="t">
            <a:spAutoFit/>
          </a:bodyPr>
          <a:lstStyle/>
          <a:p>
            <a:pPr algn="l" indent="0" marL="0">
              <a:lnSpc>
                <a:spcPct val="100000"/>
              </a:lnSpc>
              <a:buNone/>
            </a:pPr>
            <a:r>
              <a:rPr lang="en-US" sz="1800" dirty="0">
                <a:solidFill>
                  <a:srgbClr val="000000"/>
                </a:solidFill>
                <a:latin typeface="MiSans" pitchFamily="34" charset="0"/>
                <a:ea typeface="MiSans" pitchFamily="34" charset="-122"/>
                <a:cs typeface="MiSans" pitchFamily="34" charset="-120"/>
              </a:rPr>
              <a:t> </a:t>
            </a:r>
            <a:endParaRPr lang="en-US" sz="1600" dirty="0"/>
          </a:p>
        </p:txBody>
      </p:sp>
      <p:pic>
        <p:nvPicPr>
          <p:cNvPr id="10" name="Image 5" descr="https://kimi-img.moonshot.cn/pub/slides/slides_tmpl/image/25-08-27-20:07:31-d2nfa0p8bjvh7rlj0gag.png">    </p:cNvPr>
          <p:cNvPicPr>
            <a:picLocks noChangeAspect="1"/>
          </p:cNvPicPr>
          <p:nvPr/>
        </p:nvPicPr>
        <p:blipFill>
          <a:blip r:embed="rId6"/>
          <a:stretch>
            <a:fillRect/>
          </a:stretch>
        </p:blipFill>
        <p:spPr>
          <a:xfrm>
            <a:off x="9427210" y="957580"/>
            <a:ext cx="2191385" cy="2069465"/>
          </a:xfrm>
          <a:prstGeom prst="rect">
            <a:avLst/>
          </a:prstGeom>
        </p:spPr>
      </p:pic>
      <p:pic>
        <p:nvPicPr>
          <p:cNvPr id="11" name="Image 6" descr="https://kimi-img.moonshot.cn/pub/slides/slides_tmpl/image/25-08-27-20:07:31-d2nfa0p8bjvh7rlj0gb0.png">    </p:cNvPr>
          <p:cNvPicPr>
            <a:picLocks noChangeAspect="1"/>
          </p:cNvPicPr>
          <p:nvPr/>
        </p:nvPicPr>
        <p:blipFill>
          <a:blip r:embed="rId7"/>
          <a:stretch>
            <a:fillRect/>
          </a:stretch>
        </p:blipFill>
        <p:spPr>
          <a:xfrm>
            <a:off x="452755" y="3914140"/>
            <a:ext cx="3201035" cy="1797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8-d2nfa018bjvh7rlj0eug.jpg">    </p:cNvPr>
          <p:cNvPicPr>
            <a:picLocks noChangeAspect="1"/>
          </p:cNvPicPr>
          <p:nvPr/>
        </p:nvPicPr>
        <p:blipFill>
          <a:blip r:embed="rId1"/>
          <a:stretch>
            <a:fillRect/>
          </a:stretch>
        </p:blipFill>
        <p:spPr>
          <a:xfrm>
            <a:off x="0" y="0"/>
            <a:ext cx="12557125" cy="7063105"/>
          </a:xfrm>
          <a:prstGeom prst="rect">
            <a:avLst/>
          </a:prstGeom>
        </p:spPr>
      </p:pic>
      <p:pic>
        <p:nvPicPr>
          <p:cNvPr id="3" name="Image 1" descr="https://kimi-img.moonshot.cn/pub/slides/slides_tmpl/image/25-08-27-20:07:28-d2nfa018bjvh7rlj0f50.png">    </p:cNvPr>
          <p:cNvPicPr>
            <a:picLocks noChangeAspect="1"/>
          </p:cNvPicPr>
          <p:nvPr/>
        </p:nvPicPr>
        <p:blipFill>
          <a:blip r:embed="rId2"/>
          <a:stretch>
            <a:fillRect/>
          </a:stretch>
        </p:blipFill>
        <p:spPr>
          <a:xfrm>
            <a:off x="6714490" y="3874135"/>
            <a:ext cx="4998720" cy="2632075"/>
          </a:xfrm>
          <a:prstGeom prst="rect">
            <a:avLst/>
          </a:prstGeom>
        </p:spPr>
      </p:pic>
      <p:pic>
        <p:nvPicPr>
          <p:cNvPr id="4" name="Image 2" descr="https://kimi-img.moonshot.cn/pub/slides/slides_tmpl/image/25-08-27-20:07:28-d2nfa018bjvh7rlj0f5g.png">    </p:cNvPr>
          <p:cNvPicPr>
            <a:picLocks noChangeAspect="1"/>
          </p:cNvPicPr>
          <p:nvPr/>
        </p:nvPicPr>
        <p:blipFill>
          <a:blip r:embed="rId3"/>
          <a:stretch>
            <a:fillRect/>
          </a:stretch>
        </p:blipFill>
        <p:spPr>
          <a:xfrm>
            <a:off x="981075" y="4462780"/>
            <a:ext cx="4843145" cy="828040"/>
          </a:xfrm>
          <a:prstGeom prst="rect">
            <a:avLst/>
          </a:prstGeom>
        </p:spPr>
      </p:pic>
      <p:pic>
        <p:nvPicPr>
          <p:cNvPr id="5" name="Image 3" descr="https://kimi-img.moonshot.cn/pub/slides/slides_tmpl/image/25-08-27-20:07:28-d2nfa018bjvh7rlj0f5g.png">    </p:cNvPr>
          <p:cNvPicPr>
            <a:picLocks noChangeAspect="1"/>
          </p:cNvPicPr>
          <p:nvPr/>
        </p:nvPicPr>
        <p:blipFill>
          <a:blip r:embed="rId4"/>
          <a:stretch>
            <a:fillRect/>
          </a:stretch>
        </p:blipFill>
        <p:spPr>
          <a:xfrm>
            <a:off x="6266815" y="3195955"/>
            <a:ext cx="5247640" cy="828040"/>
          </a:xfrm>
          <a:prstGeom prst="rect">
            <a:avLst/>
          </a:prstGeom>
        </p:spPr>
      </p:pic>
      <p:pic>
        <p:nvPicPr>
          <p:cNvPr id="6" name="Image 4" descr="https://kimi-img.moonshot.cn/pub/slides/slides_tmpl/image/25-08-27-20:07:28-d2nfa018bjvh7rlj0f5g.png">    </p:cNvPr>
          <p:cNvPicPr>
            <a:picLocks noChangeAspect="1"/>
          </p:cNvPicPr>
          <p:nvPr/>
        </p:nvPicPr>
        <p:blipFill>
          <a:blip r:embed="rId5"/>
          <a:stretch>
            <a:fillRect/>
          </a:stretch>
        </p:blipFill>
        <p:spPr>
          <a:xfrm>
            <a:off x="981075" y="3199765"/>
            <a:ext cx="4843145" cy="828040"/>
          </a:xfrm>
          <a:prstGeom prst="rect">
            <a:avLst/>
          </a:prstGeom>
        </p:spPr>
      </p:pic>
      <p:pic>
        <p:nvPicPr>
          <p:cNvPr id="7" name="Image 5" descr="https://kimi-img.moonshot.cn/pub/slides/slides_tmpl/image/25-08-27-20:07:28-d2nfa018bjvh7rlj0f5g.png">    </p:cNvPr>
          <p:cNvPicPr>
            <a:picLocks noChangeAspect="1"/>
          </p:cNvPicPr>
          <p:nvPr/>
        </p:nvPicPr>
        <p:blipFill>
          <a:blip r:embed="rId6"/>
          <a:stretch>
            <a:fillRect/>
          </a:stretch>
        </p:blipFill>
        <p:spPr>
          <a:xfrm>
            <a:off x="6266815" y="1991360"/>
            <a:ext cx="5247640" cy="828040"/>
          </a:xfrm>
          <a:prstGeom prst="rect">
            <a:avLst/>
          </a:prstGeom>
        </p:spPr>
      </p:pic>
      <p:pic>
        <p:nvPicPr>
          <p:cNvPr id="8" name="Image 6" descr="https://kimi-img.moonshot.cn/pub/slides/slides_tmpl/image/25-08-27-20:07:28-d2nfa018bjvh7rlj0f5g.png">    </p:cNvPr>
          <p:cNvPicPr>
            <a:picLocks noChangeAspect="1"/>
          </p:cNvPicPr>
          <p:nvPr/>
        </p:nvPicPr>
        <p:blipFill>
          <a:blip r:embed="rId7"/>
          <a:stretch>
            <a:fillRect/>
          </a:stretch>
        </p:blipFill>
        <p:spPr>
          <a:xfrm>
            <a:off x="1006475" y="1992630"/>
            <a:ext cx="4843145" cy="828040"/>
          </a:xfrm>
          <a:prstGeom prst="rect">
            <a:avLst/>
          </a:prstGeom>
        </p:spPr>
      </p:pic>
      <p:pic>
        <p:nvPicPr>
          <p:cNvPr id="9" name="Image 7" descr="https://kimi-img.moonshot.cn/pub/slides/slides_tmpl/image/25-08-27-20:07:28-d2nfa018bjvh7rlj0eu0.png">    </p:cNvPr>
          <p:cNvPicPr>
            <a:picLocks noChangeAspect="1"/>
          </p:cNvPicPr>
          <p:nvPr/>
        </p:nvPicPr>
        <p:blipFill>
          <a:blip r:embed="rId8"/>
          <a:stretch>
            <a:fillRect/>
          </a:stretch>
        </p:blipFill>
        <p:spPr>
          <a:xfrm>
            <a:off x="10076180" y="0"/>
            <a:ext cx="2116455" cy="2286000"/>
          </a:xfrm>
          <a:prstGeom prst="rect">
            <a:avLst/>
          </a:prstGeom>
        </p:spPr>
      </p:pic>
      <p:pic>
        <p:nvPicPr>
          <p:cNvPr id="10" name="Image 8" descr="https://kimi-img.moonshot.cn/pub/slides/slides_tmpl/image/25-08-27-20:07:28-d2nfa018bjvh7rlj0et0.png">    </p:cNvPr>
          <p:cNvPicPr>
            <a:picLocks noChangeAspect="1"/>
          </p:cNvPicPr>
          <p:nvPr/>
        </p:nvPicPr>
        <p:blipFill>
          <a:blip r:embed="rId9"/>
          <a:stretch>
            <a:fillRect/>
          </a:stretch>
        </p:blipFill>
        <p:spPr>
          <a:xfrm>
            <a:off x="0" y="5530850"/>
            <a:ext cx="1684020" cy="1327150"/>
          </a:xfrm>
          <a:prstGeom prst="rect">
            <a:avLst/>
          </a:prstGeom>
        </p:spPr>
      </p:pic>
      <p:pic>
        <p:nvPicPr>
          <p:cNvPr id="11" name="Image 9" descr="https://kimi-img.moonshot.cn/pub/slides/slides_tmpl/image/25-08-27-20:07:28-d2nfa018bjvh7rlj0f1g.png">    </p:cNvPr>
          <p:cNvPicPr>
            <a:picLocks noChangeAspect="1"/>
          </p:cNvPicPr>
          <p:nvPr/>
        </p:nvPicPr>
        <p:blipFill>
          <a:blip r:embed="rId10"/>
          <a:stretch>
            <a:fillRect/>
          </a:stretch>
        </p:blipFill>
        <p:spPr>
          <a:xfrm>
            <a:off x="426085" y="501650"/>
            <a:ext cx="4267200" cy="955040"/>
          </a:xfrm>
          <a:prstGeom prst="rect">
            <a:avLst/>
          </a:prstGeom>
        </p:spPr>
      </p:pic>
      <p:sp>
        <p:nvSpPr>
          <p:cNvPr id="12" name="Text 0"/>
          <p:cNvSpPr/>
          <p:nvPr/>
        </p:nvSpPr>
        <p:spPr>
          <a:xfrm>
            <a:off x="1184910" y="668020"/>
            <a:ext cx="3096260" cy="469265"/>
          </a:xfrm>
          <a:prstGeom prst="rect">
            <a:avLst/>
          </a:prstGeom>
          <a:noFill/>
          <a:ln/>
        </p:spPr>
        <p:txBody>
          <a:bodyPr wrap="square" lIns="91440" tIns="45720" rIns="91440" bIns="45720" rtlCol="0" anchor="t"/>
          <a:lstStyle/>
          <a:p>
            <a:pPr algn="l" indent="0" marL="0">
              <a:lnSpc>
                <a:spcPct val="90000"/>
              </a:lnSpc>
              <a:buNone/>
            </a:pPr>
            <a:r>
              <a:rPr lang="en-US" sz="3600" dirty="0">
                <a:solidFill>
                  <a:srgbClr val="FFFFFF"/>
                </a:solidFill>
                <a:latin typeface="MiSans" pitchFamily="34" charset="0"/>
                <a:ea typeface="MiSans" pitchFamily="34" charset="-122"/>
                <a:cs typeface="MiSans" pitchFamily="34" charset="-120"/>
              </a:rPr>
              <a:t>CONTENTS</a:t>
            </a:r>
            <a:endParaRPr lang="en-US" sz="1600" dirty="0"/>
          </a:p>
        </p:txBody>
      </p:sp>
      <p:sp>
        <p:nvSpPr>
          <p:cNvPr id="13" name="Shape 1"/>
          <p:cNvSpPr/>
          <p:nvPr/>
        </p:nvSpPr>
        <p:spPr>
          <a:xfrm>
            <a:off x="1309190" y="2121107"/>
            <a:ext cx="652471" cy="541020"/>
          </a:xfrm>
          <a:prstGeom prst="rect">
            <a:avLst/>
          </a:prstGeom>
          <a:solidFill>
            <a:srgbClr val="000000">
              <a:alpha val="0"/>
            </a:srgbClr>
          </a:solidFill>
          <a:ln/>
        </p:spPr>
      </p:sp>
      <p:sp>
        <p:nvSpPr>
          <p:cNvPr id="14" name="Text 2"/>
          <p:cNvSpPr/>
          <p:nvPr/>
        </p:nvSpPr>
        <p:spPr>
          <a:xfrm>
            <a:off x="1309190" y="2121107"/>
            <a:ext cx="652471" cy="541020"/>
          </a:xfrm>
          <a:prstGeom prst="rect">
            <a:avLst/>
          </a:prstGeom>
          <a:noFill/>
          <a:ln/>
        </p:spPr>
        <p:txBody>
          <a:bodyPr wrap="square" lIns="0" tIns="0" rIns="0" bIns="0" rtlCol="0" anchor="t"/>
          <a:lstStyle/>
          <a:p>
            <a:pPr algn="l" indent="0" marL="0">
              <a:lnSpc>
                <a:spcPct val="110000"/>
              </a:lnSpc>
              <a:buNone/>
            </a:pPr>
            <a:r>
              <a:rPr lang="en-US" sz="3200" dirty="0">
                <a:solidFill>
                  <a:srgbClr val="FFFFFF"/>
                </a:solidFill>
                <a:latin typeface="MiSans" pitchFamily="34" charset="0"/>
                <a:ea typeface="MiSans" pitchFamily="34" charset="-122"/>
                <a:cs typeface="MiSans" pitchFamily="34" charset="-120"/>
              </a:rPr>
              <a:t>01</a:t>
            </a:r>
            <a:endParaRPr lang="en-US" sz="1600" dirty="0"/>
          </a:p>
        </p:txBody>
      </p:sp>
      <p:sp>
        <p:nvSpPr>
          <p:cNvPr id="15" name="Text 3"/>
          <p:cNvSpPr/>
          <p:nvPr/>
        </p:nvSpPr>
        <p:spPr>
          <a:xfrm>
            <a:off x="1961515" y="2243455"/>
            <a:ext cx="3703955" cy="333375"/>
          </a:xfrm>
          <a:prstGeom prst="rect">
            <a:avLst/>
          </a:prstGeom>
          <a:noFill/>
          <a:ln/>
        </p:spPr>
        <p:txBody>
          <a:bodyPr wrap="square" lIns="0" tIns="0" rIns="0" bIns="0" rtlCol="0" anchor="t">
            <a:spAutoFit/>
          </a:bodyPr>
          <a:lstStyle/>
          <a:p>
            <a:pPr algn="l" indent="0" marL="0">
              <a:lnSpc>
                <a:spcPct val="100000"/>
              </a:lnSpc>
              <a:buNone/>
            </a:pPr>
            <a:r>
              <a:rPr lang="en-US" sz="2200" b="1" dirty="0">
                <a:solidFill>
                  <a:srgbClr val="FFFFFF"/>
                </a:solidFill>
                <a:latin typeface="MiSans" pitchFamily="34" charset="0"/>
                <a:ea typeface="MiSans" pitchFamily="34" charset="-122"/>
                <a:cs typeface="MiSans" pitchFamily="34" charset="-120"/>
              </a:rPr>
              <a:t>BMI Basics</a:t>
            </a:r>
            <a:endParaRPr lang="en-US" sz="1600" dirty="0"/>
          </a:p>
        </p:txBody>
      </p:sp>
      <p:sp>
        <p:nvSpPr>
          <p:cNvPr id="16" name="Shape 4"/>
          <p:cNvSpPr/>
          <p:nvPr/>
        </p:nvSpPr>
        <p:spPr>
          <a:xfrm>
            <a:off x="6509205" y="2143992"/>
            <a:ext cx="652471" cy="541020"/>
          </a:xfrm>
          <a:prstGeom prst="rect">
            <a:avLst/>
          </a:prstGeom>
          <a:solidFill>
            <a:srgbClr val="000000">
              <a:alpha val="0"/>
            </a:srgbClr>
          </a:solidFill>
          <a:ln/>
        </p:spPr>
      </p:sp>
      <p:sp>
        <p:nvSpPr>
          <p:cNvPr id="17" name="Text 5"/>
          <p:cNvSpPr/>
          <p:nvPr/>
        </p:nvSpPr>
        <p:spPr>
          <a:xfrm>
            <a:off x="6509205" y="2143992"/>
            <a:ext cx="652471" cy="541020"/>
          </a:xfrm>
          <a:prstGeom prst="rect">
            <a:avLst/>
          </a:prstGeom>
          <a:noFill/>
          <a:ln/>
        </p:spPr>
        <p:txBody>
          <a:bodyPr wrap="square" lIns="0" tIns="0" rIns="0" bIns="0" rtlCol="0" anchor="t"/>
          <a:lstStyle/>
          <a:p>
            <a:pPr algn="l" indent="0" marL="0">
              <a:lnSpc>
                <a:spcPct val="110000"/>
              </a:lnSpc>
              <a:buNone/>
            </a:pPr>
            <a:r>
              <a:rPr lang="en-US" sz="3200" dirty="0">
                <a:solidFill>
                  <a:srgbClr val="FFFFFF"/>
                </a:solidFill>
                <a:latin typeface="MiSans" pitchFamily="34" charset="0"/>
                <a:ea typeface="MiSans" pitchFamily="34" charset="-122"/>
                <a:cs typeface="MiSans" pitchFamily="34" charset="-120"/>
              </a:rPr>
              <a:t>02</a:t>
            </a:r>
            <a:endParaRPr lang="en-US" sz="1600" dirty="0"/>
          </a:p>
        </p:txBody>
      </p:sp>
      <p:sp>
        <p:nvSpPr>
          <p:cNvPr id="18" name="Text 6"/>
          <p:cNvSpPr/>
          <p:nvPr/>
        </p:nvSpPr>
        <p:spPr>
          <a:xfrm>
            <a:off x="7161530" y="2266315"/>
            <a:ext cx="4104640" cy="333375"/>
          </a:xfrm>
          <a:prstGeom prst="rect">
            <a:avLst/>
          </a:prstGeom>
          <a:noFill/>
          <a:ln/>
        </p:spPr>
        <p:txBody>
          <a:bodyPr wrap="square" lIns="0" tIns="0" rIns="0" bIns="0" rtlCol="0" anchor="t">
            <a:spAutoFit/>
          </a:bodyPr>
          <a:lstStyle/>
          <a:p>
            <a:pPr algn="l" indent="0" marL="0">
              <a:lnSpc>
                <a:spcPct val="100000"/>
              </a:lnSpc>
              <a:buNone/>
            </a:pPr>
            <a:r>
              <a:rPr lang="en-US" sz="2200" dirty="0">
                <a:solidFill>
                  <a:srgbClr val="FFFFFF"/>
                </a:solidFill>
                <a:latin typeface="MiSans" pitchFamily="34" charset="0"/>
                <a:ea typeface="MiSans" pitchFamily="34" charset="-122"/>
                <a:cs typeface="MiSans" pitchFamily="34" charset="-120"/>
              </a:rPr>
              <a:t>Know the Limits</a:t>
            </a:r>
            <a:endParaRPr lang="en-US" sz="1600" dirty="0"/>
          </a:p>
        </p:txBody>
      </p:sp>
      <p:sp>
        <p:nvSpPr>
          <p:cNvPr id="19" name="Shape 7"/>
          <p:cNvSpPr/>
          <p:nvPr/>
        </p:nvSpPr>
        <p:spPr>
          <a:xfrm>
            <a:off x="1309190" y="3333322"/>
            <a:ext cx="652471" cy="541020"/>
          </a:xfrm>
          <a:prstGeom prst="rect">
            <a:avLst/>
          </a:prstGeom>
          <a:solidFill>
            <a:srgbClr val="000000">
              <a:alpha val="0"/>
            </a:srgbClr>
          </a:solidFill>
          <a:ln/>
        </p:spPr>
      </p:sp>
      <p:sp>
        <p:nvSpPr>
          <p:cNvPr id="20" name="Text 8"/>
          <p:cNvSpPr/>
          <p:nvPr/>
        </p:nvSpPr>
        <p:spPr>
          <a:xfrm>
            <a:off x="1309190" y="3333322"/>
            <a:ext cx="652471" cy="541020"/>
          </a:xfrm>
          <a:prstGeom prst="rect">
            <a:avLst/>
          </a:prstGeom>
          <a:noFill/>
          <a:ln/>
        </p:spPr>
        <p:txBody>
          <a:bodyPr wrap="square" lIns="0" tIns="0" rIns="0" bIns="0" rtlCol="0" anchor="t"/>
          <a:lstStyle/>
          <a:p>
            <a:pPr algn="l" indent="0" marL="0">
              <a:lnSpc>
                <a:spcPct val="110000"/>
              </a:lnSpc>
              <a:buNone/>
            </a:pPr>
            <a:r>
              <a:rPr lang="en-US" sz="3200" dirty="0">
                <a:solidFill>
                  <a:srgbClr val="FFFFFF"/>
                </a:solidFill>
                <a:latin typeface="MiSans" pitchFamily="34" charset="0"/>
                <a:ea typeface="MiSans" pitchFamily="34" charset="-122"/>
                <a:cs typeface="MiSans" pitchFamily="34" charset="-120"/>
              </a:rPr>
              <a:t>03</a:t>
            </a:r>
            <a:endParaRPr lang="en-US" sz="1600" dirty="0"/>
          </a:p>
        </p:txBody>
      </p:sp>
      <p:sp>
        <p:nvSpPr>
          <p:cNvPr id="21" name="Text 9"/>
          <p:cNvSpPr/>
          <p:nvPr/>
        </p:nvSpPr>
        <p:spPr>
          <a:xfrm>
            <a:off x="1961515" y="3455670"/>
            <a:ext cx="3704590" cy="333375"/>
          </a:xfrm>
          <a:prstGeom prst="rect">
            <a:avLst/>
          </a:prstGeom>
          <a:noFill/>
          <a:ln/>
        </p:spPr>
        <p:txBody>
          <a:bodyPr wrap="square" lIns="0" tIns="0" rIns="0" bIns="0" rtlCol="0" anchor="t">
            <a:spAutoFit/>
          </a:bodyPr>
          <a:lstStyle/>
          <a:p>
            <a:pPr algn="l" indent="0" marL="0">
              <a:lnSpc>
                <a:spcPct val="100000"/>
              </a:lnSpc>
              <a:buNone/>
            </a:pPr>
            <a:r>
              <a:rPr lang="en-US" sz="2200" dirty="0">
                <a:solidFill>
                  <a:srgbClr val="FFFFFF"/>
                </a:solidFill>
                <a:latin typeface="MiSans" pitchFamily="34" charset="0"/>
                <a:ea typeface="MiSans" pitchFamily="34" charset="-122"/>
                <a:cs typeface="MiSans" pitchFamily="34" charset="-120"/>
              </a:rPr>
              <a:t>Stay Healthy</a:t>
            </a:r>
            <a:endParaRPr lang="en-US" sz="1600" dirty="0"/>
          </a:p>
        </p:txBody>
      </p:sp>
      <p:sp>
        <p:nvSpPr>
          <p:cNvPr id="22" name="Shape 10"/>
          <p:cNvSpPr/>
          <p:nvPr/>
        </p:nvSpPr>
        <p:spPr>
          <a:xfrm>
            <a:off x="6520635" y="3356207"/>
            <a:ext cx="652471" cy="541020"/>
          </a:xfrm>
          <a:prstGeom prst="rect">
            <a:avLst/>
          </a:prstGeom>
          <a:solidFill>
            <a:srgbClr val="000000">
              <a:alpha val="0"/>
            </a:srgbClr>
          </a:solidFill>
          <a:ln/>
        </p:spPr>
      </p:sp>
      <p:sp>
        <p:nvSpPr>
          <p:cNvPr id="23" name="Text 11"/>
          <p:cNvSpPr/>
          <p:nvPr/>
        </p:nvSpPr>
        <p:spPr>
          <a:xfrm>
            <a:off x="6520635" y="3356207"/>
            <a:ext cx="652471" cy="541020"/>
          </a:xfrm>
          <a:prstGeom prst="rect">
            <a:avLst/>
          </a:prstGeom>
          <a:noFill/>
          <a:ln/>
        </p:spPr>
        <p:txBody>
          <a:bodyPr wrap="square" lIns="0" tIns="0" rIns="0" bIns="0" rtlCol="0" anchor="t"/>
          <a:lstStyle/>
          <a:p>
            <a:pPr algn="l" indent="0" marL="0">
              <a:lnSpc>
                <a:spcPct val="110000"/>
              </a:lnSpc>
              <a:buNone/>
            </a:pPr>
            <a:r>
              <a:rPr lang="en-US" sz="3200" dirty="0">
                <a:solidFill>
                  <a:srgbClr val="FFFFFF"/>
                </a:solidFill>
                <a:latin typeface="MiSans" pitchFamily="34" charset="0"/>
                <a:ea typeface="MiSans" pitchFamily="34" charset="-122"/>
                <a:cs typeface="MiSans" pitchFamily="34" charset="-120"/>
              </a:rPr>
              <a:t>04</a:t>
            </a:r>
            <a:endParaRPr lang="en-US" sz="1600" dirty="0"/>
          </a:p>
        </p:txBody>
      </p:sp>
      <p:sp>
        <p:nvSpPr>
          <p:cNvPr id="24" name="Text 12"/>
          <p:cNvSpPr/>
          <p:nvPr/>
        </p:nvSpPr>
        <p:spPr>
          <a:xfrm>
            <a:off x="7172960" y="3478530"/>
            <a:ext cx="4092575" cy="333375"/>
          </a:xfrm>
          <a:prstGeom prst="rect">
            <a:avLst/>
          </a:prstGeom>
          <a:noFill/>
          <a:ln/>
        </p:spPr>
        <p:txBody>
          <a:bodyPr wrap="square" lIns="0" tIns="0" rIns="0" bIns="0" rtlCol="0" anchor="t">
            <a:spAutoFit/>
          </a:bodyPr>
          <a:lstStyle/>
          <a:p>
            <a:pPr algn="l" indent="0" marL="0">
              <a:lnSpc>
                <a:spcPct val="100000"/>
              </a:lnSpc>
              <a:buNone/>
            </a:pPr>
            <a:r>
              <a:rPr lang="en-US" sz="2200" dirty="0">
                <a:solidFill>
                  <a:srgbClr val="FFFFFF"/>
                </a:solidFill>
                <a:latin typeface="MiSans" pitchFamily="34" charset="0"/>
                <a:ea typeface="MiSans" pitchFamily="34" charset="-122"/>
                <a:cs typeface="MiSans" pitchFamily="34" charset="-120"/>
              </a:rPr>
              <a:t>Quick Tools</a:t>
            </a:r>
            <a:endParaRPr lang="en-US" sz="1600" dirty="0"/>
          </a:p>
        </p:txBody>
      </p:sp>
      <p:sp>
        <p:nvSpPr>
          <p:cNvPr id="25" name="Shape 13"/>
          <p:cNvSpPr/>
          <p:nvPr/>
        </p:nvSpPr>
        <p:spPr>
          <a:xfrm>
            <a:off x="1309190" y="4591257"/>
            <a:ext cx="652471" cy="541020"/>
          </a:xfrm>
          <a:prstGeom prst="rect">
            <a:avLst/>
          </a:prstGeom>
          <a:solidFill>
            <a:srgbClr val="000000">
              <a:alpha val="0"/>
            </a:srgbClr>
          </a:solidFill>
          <a:ln/>
        </p:spPr>
      </p:sp>
      <p:sp>
        <p:nvSpPr>
          <p:cNvPr id="26" name="Text 14"/>
          <p:cNvSpPr/>
          <p:nvPr/>
        </p:nvSpPr>
        <p:spPr>
          <a:xfrm>
            <a:off x="1309190" y="4591257"/>
            <a:ext cx="652471" cy="541020"/>
          </a:xfrm>
          <a:prstGeom prst="rect">
            <a:avLst/>
          </a:prstGeom>
          <a:noFill/>
          <a:ln/>
        </p:spPr>
        <p:txBody>
          <a:bodyPr wrap="square" lIns="0" tIns="0" rIns="0" bIns="0" rtlCol="0" anchor="t"/>
          <a:lstStyle/>
          <a:p>
            <a:pPr algn="l" indent="0" marL="0">
              <a:lnSpc>
                <a:spcPct val="110000"/>
              </a:lnSpc>
              <a:buNone/>
            </a:pPr>
            <a:r>
              <a:rPr lang="en-US" sz="3200" dirty="0">
                <a:solidFill>
                  <a:srgbClr val="FFFFFF"/>
                </a:solidFill>
                <a:latin typeface="MiSans" pitchFamily="34" charset="0"/>
                <a:ea typeface="MiSans" pitchFamily="34" charset="-122"/>
                <a:cs typeface="MiSans" pitchFamily="34" charset="-120"/>
              </a:rPr>
              <a:t>05</a:t>
            </a:r>
            <a:endParaRPr lang="en-US" sz="1600" dirty="0"/>
          </a:p>
        </p:txBody>
      </p:sp>
      <p:sp>
        <p:nvSpPr>
          <p:cNvPr id="27" name="Text 15"/>
          <p:cNvSpPr/>
          <p:nvPr/>
        </p:nvSpPr>
        <p:spPr>
          <a:xfrm>
            <a:off x="1961515" y="4713605"/>
            <a:ext cx="3704590" cy="333375"/>
          </a:xfrm>
          <a:prstGeom prst="rect">
            <a:avLst/>
          </a:prstGeom>
          <a:noFill/>
          <a:ln/>
        </p:spPr>
        <p:txBody>
          <a:bodyPr wrap="square" lIns="0" tIns="0" rIns="0" bIns="0" rtlCol="0" anchor="t">
            <a:spAutoFit/>
          </a:bodyPr>
          <a:lstStyle/>
          <a:p>
            <a:pPr algn="l" indent="0" marL="0">
              <a:lnSpc>
                <a:spcPct val="100000"/>
              </a:lnSpc>
              <a:buNone/>
            </a:pPr>
            <a:r>
              <a:rPr lang="en-US" sz="2200" dirty="0">
                <a:solidFill>
                  <a:srgbClr val="FFFFFF"/>
                </a:solidFill>
                <a:latin typeface="MiSans" pitchFamily="34" charset="0"/>
                <a:ea typeface="MiSans" pitchFamily="34" charset="-122"/>
                <a:cs typeface="MiSans" pitchFamily="34" charset="-120"/>
              </a:rPr>
              <a:t>Next Step</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8-d2nfa018bjvh7rlj0eug.jpg">    </p:cNvPr>
          <p:cNvPicPr>
            <a:picLocks noChangeAspect="1"/>
          </p:cNvPicPr>
          <p:nvPr/>
        </p:nvPicPr>
        <p:blipFill>
          <a:blip r:embed="rId1"/>
          <a:stretch>
            <a:fillRect/>
          </a:stretch>
        </p:blipFill>
        <p:spPr>
          <a:xfrm>
            <a:off x="0" y="0"/>
            <a:ext cx="12192635" cy="6858000"/>
          </a:xfrm>
          <a:prstGeom prst="rect">
            <a:avLst/>
          </a:prstGeom>
        </p:spPr>
      </p:pic>
      <p:sp>
        <p:nvSpPr>
          <p:cNvPr id="3" name="Text 0"/>
          <p:cNvSpPr/>
          <p:nvPr/>
        </p:nvSpPr>
        <p:spPr>
          <a:xfrm>
            <a:off x="423545" y="3815080"/>
            <a:ext cx="5547360" cy="488950"/>
          </a:xfrm>
          <a:prstGeom prst="rect">
            <a:avLst/>
          </a:prstGeom>
          <a:noFill/>
          <a:ln/>
        </p:spPr>
        <p:txBody>
          <a:bodyPr wrap="square" lIns="0" tIns="0" rIns="0" bIns="0" rtlCol="0" anchor="t">
            <a:spAutoFit/>
          </a:bodyPr>
          <a:lstStyle/>
          <a:p>
            <a:pPr algn="ctr" indent="0" marL="0">
              <a:lnSpc>
                <a:spcPct val="100000"/>
              </a:lnSpc>
              <a:buNone/>
            </a:pPr>
            <a:r>
              <a:rPr lang="en-US" sz="3200" dirty="0">
                <a:solidFill>
                  <a:srgbClr val="1D31E2"/>
                </a:solidFill>
                <a:latin typeface="MiSans" pitchFamily="34" charset="0"/>
                <a:ea typeface="MiSans" pitchFamily="34" charset="-122"/>
                <a:cs typeface="MiSans" pitchFamily="34" charset="-120"/>
              </a:rPr>
              <a:t>BMI Basics</a:t>
            </a:r>
            <a:endParaRPr lang="en-US" sz="1600" dirty="0"/>
          </a:p>
        </p:txBody>
      </p:sp>
      <p:pic>
        <p:nvPicPr>
          <p:cNvPr id="4" name="Image 1" descr="https://kimi-img.moonshot.cn/pub/slides/slides_tmpl/image/25-08-27-20:07:28-d2nfa018bjvh7rlj0f60.png">    </p:cNvPr>
          <p:cNvPicPr>
            <a:picLocks noChangeAspect="1"/>
          </p:cNvPicPr>
          <p:nvPr/>
        </p:nvPicPr>
        <p:blipFill>
          <a:blip r:embed="rId2">
            <a:alphaModFix amt="23000"/>
          </a:blip>
          <a:stretch>
            <a:fillRect/>
          </a:stretch>
        </p:blipFill>
        <p:spPr>
          <a:xfrm flipH="1" rot="5400000">
            <a:off x="8475980" y="2972435"/>
            <a:ext cx="1301115" cy="976630"/>
          </a:xfrm>
          <a:prstGeom prst="rect">
            <a:avLst/>
          </a:prstGeom>
        </p:spPr>
      </p:pic>
      <p:sp>
        <p:nvSpPr>
          <p:cNvPr id="5" name="Shape 1"/>
          <p:cNvSpPr/>
          <p:nvPr/>
        </p:nvSpPr>
        <p:spPr>
          <a:xfrm>
            <a:off x="1874550" y="1562096"/>
            <a:ext cx="2284095" cy="2335530"/>
          </a:xfrm>
          <a:prstGeom prst="rect">
            <a:avLst/>
          </a:prstGeom>
          <a:solidFill>
            <a:srgbClr val="000000">
              <a:alpha val="0"/>
            </a:srgbClr>
          </a:solidFill>
          <a:ln/>
        </p:spPr>
      </p:sp>
      <p:sp>
        <p:nvSpPr>
          <p:cNvPr id="6" name="Text 2"/>
          <p:cNvSpPr/>
          <p:nvPr/>
        </p:nvSpPr>
        <p:spPr>
          <a:xfrm>
            <a:off x="1874550" y="1562096"/>
            <a:ext cx="2284095" cy="2335530"/>
          </a:xfrm>
          <a:prstGeom prst="rect">
            <a:avLst/>
          </a:prstGeom>
          <a:noFill/>
          <a:ln/>
        </p:spPr>
        <p:txBody>
          <a:bodyPr wrap="square" lIns="0" tIns="0" rIns="0" bIns="0" rtlCol="0" anchor="t"/>
          <a:lstStyle/>
          <a:p>
            <a:pPr algn="ctr" indent="0" marL="0">
              <a:lnSpc>
                <a:spcPct val="110000"/>
              </a:lnSpc>
              <a:buNone/>
            </a:pPr>
            <a:r>
              <a:rPr lang="en-US" sz="13800" dirty="0">
                <a:solidFill>
                  <a:srgbClr val="1D31E2"/>
                </a:solidFill>
                <a:latin typeface="MiSans" pitchFamily="34" charset="0"/>
                <a:ea typeface="MiSans" pitchFamily="34" charset="-122"/>
                <a:cs typeface="MiSans" pitchFamily="34" charset="-120"/>
              </a:rPr>
              <a:t>01</a:t>
            </a:r>
            <a:endParaRPr lang="en-US" sz="1600" dirty="0"/>
          </a:p>
        </p:txBody>
      </p:sp>
      <p:pic>
        <p:nvPicPr>
          <p:cNvPr id="7" name="Image 2" descr="https://kimi-img.moonshot.cn/pub/slides/slides_tmpl/image/25-08-27-20:07:28-d2nfa018bjvh7rlj0f70.png">    </p:cNvPr>
          <p:cNvPicPr>
            <a:picLocks noChangeAspect="1"/>
          </p:cNvPicPr>
          <p:nvPr/>
        </p:nvPicPr>
        <p:blipFill>
          <a:blip r:embed="rId3"/>
          <a:stretch>
            <a:fillRect/>
          </a:stretch>
        </p:blipFill>
        <p:spPr>
          <a:xfrm>
            <a:off x="6001385" y="1950085"/>
            <a:ext cx="4074795" cy="3778250"/>
          </a:xfrm>
          <a:prstGeom prst="rect">
            <a:avLst/>
          </a:prstGeom>
        </p:spPr>
      </p:pic>
      <p:pic>
        <p:nvPicPr>
          <p:cNvPr id="8" name="Image 3" descr="https://kimi-img.moonshot.cn/pub/slides/slides_tmpl/image/25-08-27-20:07:28-d2nfa018bjvh7rlj0eu0.png">    </p:cNvPr>
          <p:cNvPicPr>
            <a:picLocks noChangeAspect="1"/>
          </p:cNvPicPr>
          <p:nvPr/>
        </p:nvPicPr>
        <p:blipFill>
          <a:blip r:embed="rId4"/>
          <a:stretch>
            <a:fillRect/>
          </a:stretch>
        </p:blipFill>
        <p:spPr>
          <a:xfrm>
            <a:off x="10076180" y="0"/>
            <a:ext cx="2116455" cy="2286000"/>
          </a:xfrm>
          <a:prstGeom prst="rect">
            <a:avLst/>
          </a:prstGeom>
        </p:spPr>
      </p:pic>
      <p:pic>
        <p:nvPicPr>
          <p:cNvPr id="9" name="Image 4" descr="https://kimi-img.moonshot.cn/pub/slides/slides_tmpl/image/25-08-27-20:07:28-d2nfa018bjvh7rlj0et0.png">    </p:cNvPr>
          <p:cNvPicPr>
            <a:picLocks noChangeAspect="1"/>
          </p:cNvPicPr>
          <p:nvPr/>
        </p:nvPicPr>
        <p:blipFill>
          <a:blip r:embed="rId5"/>
          <a:stretch>
            <a:fillRect/>
          </a:stretch>
        </p:blipFill>
        <p:spPr>
          <a:xfrm>
            <a:off x="0" y="5530850"/>
            <a:ext cx="1684020" cy="13271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30-d2nfa0h8bjvh7rlj0flg.jpg">    </p:cNvPr>
          <p:cNvPicPr>
            <a:picLocks noChangeAspect="1"/>
          </p:cNvPicPr>
          <p:nvPr/>
        </p:nvPicPr>
        <p:blipFill>
          <a:blip r:embed="rId1"/>
          <a:stretch>
            <a:fillRect/>
          </a:stretch>
        </p:blipFill>
        <p:spPr>
          <a:xfrm>
            <a:off x="-635" y="1571625"/>
            <a:ext cx="12216130" cy="4225290"/>
          </a:xfrm>
          <a:prstGeom prst="rect">
            <a:avLst/>
          </a:prstGeom>
        </p:spPr>
      </p:pic>
      <p:sp>
        <p:nvSpPr>
          <p:cNvPr id="3" name="Text 0"/>
          <p:cNvSpPr/>
          <p:nvPr/>
        </p:nvSpPr>
        <p:spPr>
          <a:xfrm>
            <a:off x="934263" y="479263"/>
            <a:ext cx="3049055" cy="606887"/>
          </a:xfrm>
          <a:prstGeom prst="rect">
            <a:avLst/>
          </a:prstGeom>
          <a:noFill/>
          <a:ln/>
        </p:spPr>
        <p:txBody>
          <a:bodyPr wrap="square" lIns="91440" tIns="45720" rIns="91440" bIns="45720" rtlCol="0" anchor="ctr"/>
          <a:lstStyle/>
          <a:p>
            <a:pPr algn="l" indent="0" marL="0">
              <a:lnSpc>
                <a:spcPct val="90000"/>
              </a:lnSpc>
              <a:buNone/>
            </a:pPr>
            <a:r>
              <a:rPr lang="en-US" sz="4400" dirty="0">
                <a:solidFill>
                  <a:srgbClr val="000000"/>
                </a:solidFill>
                <a:latin typeface="MiSans" pitchFamily="34" charset="0"/>
                <a:ea typeface="MiSans" pitchFamily="34" charset="-122"/>
                <a:cs typeface="MiSans" pitchFamily="34" charset="-120"/>
              </a:rPr>
              <a:t> </a:t>
            </a:r>
            <a:endParaRPr lang="en-US" sz="1600" dirty="0"/>
          </a:p>
        </p:txBody>
      </p:sp>
      <p:sp>
        <p:nvSpPr>
          <p:cNvPr id="4" name="Shape 1"/>
          <p:cNvSpPr/>
          <p:nvPr/>
        </p:nvSpPr>
        <p:spPr>
          <a:xfrm flipH="1">
            <a:off x="11314843" y="981848"/>
            <a:ext cx="77797" cy="72000"/>
          </a:xfrm>
          <a:prstGeom prst="ellipse">
            <a:avLst/>
          </a:prstGeom>
          <a:solidFill>
            <a:srgbClr val="FFFFFF"/>
          </a:solidFill>
          <a:ln/>
        </p:spPr>
      </p:sp>
      <p:sp>
        <p:nvSpPr>
          <p:cNvPr id="5" name="Text 2"/>
          <p:cNvSpPr/>
          <p:nvPr/>
        </p:nvSpPr>
        <p:spPr>
          <a:xfrm>
            <a:off x="11314843" y="9818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6" name="Shape 3"/>
          <p:cNvSpPr/>
          <p:nvPr/>
        </p:nvSpPr>
        <p:spPr>
          <a:xfrm flipH="1">
            <a:off x="11186668" y="981848"/>
            <a:ext cx="77797" cy="72000"/>
          </a:xfrm>
          <a:prstGeom prst="ellipse">
            <a:avLst/>
          </a:prstGeom>
          <a:solidFill>
            <a:srgbClr val="FFFFFF">
              <a:alpha val="56471"/>
            </a:srgbClr>
          </a:solidFill>
          <a:ln/>
        </p:spPr>
      </p:sp>
      <p:sp>
        <p:nvSpPr>
          <p:cNvPr id="7" name="Text 4"/>
          <p:cNvSpPr/>
          <p:nvPr/>
        </p:nvSpPr>
        <p:spPr>
          <a:xfrm>
            <a:off x="11186668" y="9818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8" name="Shape 5"/>
          <p:cNvSpPr/>
          <p:nvPr/>
        </p:nvSpPr>
        <p:spPr>
          <a:xfrm flipH="1">
            <a:off x="11055654" y="981848"/>
            <a:ext cx="77797" cy="72000"/>
          </a:xfrm>
          <a:prstGeom prst="ellipse">
            <a:avLst/>
          </a:prstGeom>
          <a:solidFill>
            <a:srgbClr val="FFFFFF"/>
          </a:solidFill>
          <a:ln/>
        </p:spPr>
      </p:sp>
      <p:sp>
        <p:nvSpPr>
          <p:cNvPr id="9" name="Text 6"/>
          <p:cNvSpPr/>
          <p:nvPr/>
        </p:nvSpPr>
        <p:spPr>
          <a:xfrm>
            <a:off x="11055654" y="9818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0" name="Shape 7"/>
          <p:cNvSpPr/>
          <p:nvPr/>
        </p:nvSpPr>
        <p:spPr>
          <a:xfrm flipH="1">
            <a:off x="10924640" y="981848"/>
            <a:ext cx="77797" cy="72000"/>
          </a:xfrm>
          <a:prstGeom prst="ellipse">
            <a:avLst/>
          </a:prstGeom>
          <a:solidFill>
            <a:srgbClr val="FFFFFF">
              <a:alpha val="56471"/>
            </a:srgbClr>
          </a:solidFill>
          <a:ln/>
        </p:spPr>
      </p:sp>
      <p:sp>
        <p:nvSpPr>
          <p:cNvPr id="11" name="Text 8"/>
          <p:cNvSpPr/>
          <p:nvPr/>
        </p:nvSpPr>
        <p:spPr>
          <a:xfrm>
            <a:off x="10924640" y="9818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2" name="Text 9"/>
          <p:cNvSpPr/>
          <p:nvPr/>
        </p:nvSpPr>
        <p:spPr>
          <a:xfrm>
            <a:off x="542215" y="738996"/>
            <a:ext cx="8152877" cy="833184"/>
          </a:xfrm>
          <a:prstGeom prst="rect">
            <a:avLst/>
          </a:prstGeom>
          <a:noFill/>
          <a:ln/>
        </p:spPr>
        <p:txBody>
          <a:bodyPr wrap="square" lIns="91440" tIns="45720" rIns="91440" bIns="45720" rtlCol="0" anchor="t"/>
          <a:lstStyle/>
          <a:p>
            <a:pPr algn="l" indent="0" marL="0">
              <a:lnSpc>
                <a:spcPct val="100000"/>
              </a:lnSpc>
              <a:buNone/>
            </a:pPr>
            <a:r>
              <a:rPr lang="en-US" sz="3600" b="1" dirty="0">
                <a:solidFill>
                  <a:srgbClr val="FFFFFF"/>
                </a:solidFill>
                <a:latin typeface="MiSans" pitchFamily="34" charset="0"/>
                <a:ea typeface="MiSans" pitchFamily="34" charset="-122"/>
                <a:cs typeface="MiSans" pitchFamily="34" charset="-120"/>
              </a:rPr>
              <a:t>What BMI Measures</a:t>
            </a:r>
            <a:endParaRPr lang="en-US" sz="1600" dirty="0"/>
          </a:p>
        </p:txBody>
      </p:sp>
      <p:sp>
        <p:nvSpPr>
          <p:cNvPr id="13" name="Shape 10"/>
          <p:cNvSpPr/>
          <p:nvPr/>
        </p:nvSpPr>
        <p:spPr>
          <a:xfrm>
            <a:off x="691515" y="6181725"/>
            <a:ext cx="0" cy="125730"/>
          </a:xfrm>
          <a:prstGeom prst="line">
            <a:avLst/>
          </a:prstGeom>
          <a:noFill/>
          <a:ln w="12700">
            <a:solidFill>
              <a:srgbClr val="FFFFFF"/>
            </a:solidFill>
            <a:prstDash val="solid"/>
            <a:headEnd type="none"/>
            <a:tailEnd type="none"/>
          </a:ln>
        </p:spPr>
      </p:sp>
      <p:sp>
        <p:nvSpPr>
          <p:cNvPr id="14" name="Shape 11"/>
          <p:cNvSpPr/>
          <p:nvPr/>
        </p:nvSpPr>
        <p:spPr>
          <a:xfrm>
            <a:off x="779780" y="6181725"/>
            <a:ext cx="0" cy="125730"/>
          </a:xfrm>
          <a:prstGeom prst="line">
            <a:avLst/>
          </a:prstGeom>
          <a:noFill/>
          <a:ln w="12700">
            <a:solidFill>
              <a:srgbClr val="FFFFFF"/>
            </a:solidFill>
            <a:prstDash val="solid"/>
            <a:headEnd type="none"/>
            <a:tailEnd type="none"/>
          </a:ln>
        </p:spPr>
      </p:sp>
      <p:sp>
        <p:nvSpPr>
          <p:cNvPr id="15" name="Shape 12"/>
          <p:cNvSpPr/>
          <p:nvPr/>
        </p:nvSpPr>
        <p:spPr>
          <a:xfrm>
            <a:off x="867410" y="6134735"/>
            <a:ext cx="0" cy="220345"/>
          </a:xfrm>
          <a:prstGeom prst="line">
            <a:avLst/>
          </a:prstGeom>
          <a:noFill/>
          <a:ln w="12700">
            <a:solidFill>
              <a:srgbClr val="FFFFFF"/>
            </a:solidFill>
            <a:prstDash val="solid"/>
            <a:headEnd type="none"/>
            <a:tailEnd type="none"/>
          </a:ln>
        </p:spPr>
      </p:sp>
      <p:sp>
        <p:nvSpPr>
          <p:cNvPr id="16" name="Shape 13"/>
          <p:cNvSpPr/>
          <p:nvPr/>
        </p:nvSpPr>
        <p:spPr>
          <a:xfrm>
            <a:off x="955675" y="6181725"/>
            <a:ext cx="0" cy="125730"/>
          </a:xfrm>
          <a:prstGeom prst="line">
            <a:avLst/>
          </a:prstGeom>
          <a:noFill/>
          <a:ln w="12700">
            <a:solidFill>
              <a:srgbClr val="FFFFFF"/>
            </a:solidFill>
            <a:prstDash val="solid"/>
            <a:headEnd type="none"/>
            <a:tailEnd type="none"/>
          </a:ln>
        </p:spPr>
      </p:sp>
      <p:sp>
        <p:nvSpPr>
          <p:cNvPr id="17" name="Shape 14"/>
          <p:cNvSpPr/>
          <p:nvPr/>
        </p:nvSpPr>
        <p:spPr>
          <a:xfrm>
            <a:off x="1043940" y="6181725"/>
            <a:ext cx="0" cy="125730"/>
          </a:xfrm>
          <a:prstGeom prst="line">
            <a:avLst/>
          </a:prstGeom>
          <a:noFill/>
          <a:ln w="12700">
            <a:solidFill>
              <a:srgbClr val="FFFFFF"/>
            </a:solidFill>
            <a:prstDash val="solid"/>
            <a:headEnd type="none"/>
            <a:tailEnd type="none"/>
          </a:ln>
        </p:spPr>
      </p:sp>
      <p:pic>
        <p:nvPicPr>
          <p:cNvPr id="18" name="Image 1" descr="https://kimi-img.moonshot.cn/pub/slides/slides_tmpl/image/25-08-27-20:07:29-d2nfa098bjvh7rlj0fgg.png">    </p:cNvPr>
          <p:cNvPicPr>
            <a:picLocks noChangeAspect="1"/>
          </p:cNvPicPr>
          <p:nvPr/>
        </p:nvPicPr>
        <p:blipFill>
          <a:blip r:embed="rId2"/>
          <a:stretch>
            <a:fillRect/>
          </a:stretch>
        </p:blipFill>
        <p:spPr>
          <a:xfrm>
            <a:off x="11269980" y="5984240"/>
            <a:ext cx="323850" cy="323850"/>
          </a:xfrm>
          <a:prstGeom prst="rect">
            <a:avLst/>
          </a:prstGeom>
        </p:spPr>
      </p:pic>
      <p:pic>
        <p:nvPicPr>
          <p:cNvPr id="19" name="Image 2" descr="https://kimi-img.moonshot.cn/pub/slides/slides_tmpl/image/25-08-27-20:07:30-d2nfa0h8bjvh7rlj0fmg.png">    </p:cNvPr>
          <p:cNvPicPr>
            <a:picLocks noChangeAspect="1"/>
          </p:cNvPicPr>
          <p:nvPr/>
        </p:nvPicPr>
        <p:blipFill>
          <a:blip r:embed="rId3"/>
          <a:srcRect l="11" r="11" t="0" b="0"/>
          <a:stretch/>
        </p:blipFill>
        <p:spPr>
          <a:xfrm flipH="1">
            <a:off x="4409440" y="2213610"/>
            <a:ext cx="3202940" cy="2948305"/>
          </a:xfrm>
          <a:prstGeom prst="rect">
            <a:avLst/>
          </a:prstGeom>
        </p:spPr>
      </p:pic>
      <p:sp>
        <p:nvSpPr>
          <p:cNvPr id="20" name="Text 15"/>
          <p:cNvSpPr/>
          <p:nvPr/>
        </p:nvSpPr>
        <p:spPr>
          <a:xfrm>
            <a:off x="691515" y="2213610"/>
            <a:ext cx="3618865" cy="30480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000000"/>
                </a:solidFill>
                <a:latin typeface="MiSans" pitchFamily="34" charset="0"/>
                <a:ea typeface="MiSans" pitchFamily="34" charset="-122"/>
                <a:cs typeface="MiSans" pitchFamily="34" charset="-120"/>
              </a:rPr>
              <a:t>Definition</a:t>
            </a:r>
            <a:endParaRPr lang="en-US" sz="1600" dirty="0"/>
          </a:p>
        </p:txBody>
      </p:sp>
      <p:sp>
        <p:nvSpPr>
          <p:cNvPr id="21" name="Text 16"/>
          <p:cNvSpPr/>
          <p:nvPr/>
        </p:nvSpPr>
        <p:spPr>
          <a:xfrm>
            <a:off x="680720" y="2571750"/>
            <a:ext cx="3140710" cy="2383790"/>
          </a:xfrm>
          <a:prstGeom prst="rect">
            <a:avLst/>
          </a:prstGeom>
          <a:noFill/>
          <a:ln/>
        </p:spPr>
        <p:txBody>
          <a:bodyPr wrap="square" lIns="91440" tIns="45720" rIns="91440" bIns="45720" rtlCol="0" anchor="t"/>
          <a:lstStyle/>
          <a:p>
            <a:pPr algn="l" indent="0" marL="0">
              <a:lnSpc>
                <a:spcPct val="150000"/>
              </a:lnSpc>
              <a:buNone/>
            </a:pPr>
            <a:r>
              <a:rPr lang="en-US" sz="1400" dirty="0">
                <a:solidFill>
                  <a:srgbClr val="000000"/>
                </a:solidFill>
                <a:latin typeface="MiSans" pitchFamily="34" charset="0"/>
                <a:ea typeface="MiSans" pitchFamily="34" charset="-122"/>
                <a:cs typeface="MiSans" pitchFamily="34" charset="-120"/>
              </a:rPr>
              <a:t>BMI, or Body Mass Index, is a numerical value derived from an individual's weight and height. It serves as a quick and easy way to estimate body fat and categorize weight status, helping to identify potential health risks associated with weight.</a:t>
            </a:r>
            <a:endParaRPr lang="en-US" sz="1600" dirty="0"/>
          </a:p>
        </p:txBody>
      </p:sp>
      <p:sp>
        <p:nvSpPr>
          <p:cNvPr id="22" name="Text 17"/>
          <p:cNvSpPr/>
          <p:nvPr/>
        </p:nvSpPr>
        <p:spPr>
          <a:xfrm>
            <a:off x="7940675" y="2214880"/>
            <a:ext cx="3618865" cy="304800"/>
          </a:xfrm>
          <a:prstGeom prst="rect">
            <a:avLst/>
          </a:prstGeom>
          <a:noFill/>
          <a:ln/>
        </p:spPr>
        <p:txBody>
          <a:bodyPr wrap="square" lIns="0" tIns="0" rIns="0" bIns="0" rtlCol="0" anchor="t">
            <a:spAutoFit/>
          </a:bodyPr>
          <a:lstStyle/>
          <a:p>
            <a:pPr algn="r" indent="0" marL="0">
              <a:lnSpc>
                <a:spcPct val="100000"/>
              </a:lnSpc>
              <a:buNone/>
            </a:pPr>
            <a:r>
              <a:rPr lang="en-US" sz="2000" b="1" dirty="0">
                <a:solidFill>
                  <a:srgbClr val="000000"/>
                </a:solidFill>
                <a:latin typeface="MiSans" pitchFamily="34" charset="0"/>
                <a:ea typeface="MiSans" pitchFamily="34" charset="-122"/>
                <a:cs typeface="MiSans" pitchFamily="34" charset="-120"/>
              </a:rPr>
              <a:t>Formula</a:t>
            </a:r>
            <a:endParaRPr lang="en-US" sz="1600" dirty="0"/>
          </a:p>
        </p:txBody>
      </p:sp>
      <p:sp>
        <p:nvSpPr>
          <p:cNvPr id="23" name="Text 18"/>
          <p:cNvSpPr/>
          <p:nvPr/>
        </p:nvSpPr>
        <p:spPr>
          <a:xfrm>
            <a:off x="8200390" y="2573020"/>
            <a:ext cx="3359150" cy="2635885"/>
          </a:xfrm>
          <a:prstGeom prst="rect">
            <a:avLst/>
          </a:prstGeom>
          <a:noFill/>
          <a:ln/>
        </p:spPr>
        <p:txBody>
          <a:bodyPr wrap="square" lIns="91440" tIns="45720" rIns="91440" bIns="45720" rtlCol="0" anchor="t"/>
          <a:lstStyle/>
          <a:p>
            <a:pPr algn="l" indent="0" marL="0">
              <a:lnSpc>
                <a:spcPct val="150000"/>
              </a:lnSpc>
              <a:buNone/>
            </a:pPr>
            <a:r>
              <a:rPr lang="en-US" sz="1400" dirty="0">
                <a:solidFill>
                  <a:srgbClr val="000000"/>
                </a:solidFill>
                <a:latin typeface="MiSans" pitchFamily="34" charset="0"/>
                <a:ea typeface="MiSans" pitchFamily="34" charset="-122"/>
                <a:cs typeface="MiSans" pitchFamily="34" charset="-120"/>
              </a:rPr>
              <a:t>BMI is calculated using the formula: weight in kilograms divided by height in meters squared (kg/m²). Alternatively, for those using imperial units, the formula is weight in pounds divided by height in inches squared, multiplied by 703 (lbs/in² × 703).</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8-d2nfa018bjvh7rlj0eug.jpg">    </p:cNvPr>
          <p:cNvPicPr>
            <a:picLocks noChangeAspect="1"/>
          </p:cNvPicPr>
          <p:nvPr/>
        </p:nvPicPr>
        <p:blipFill>
          <a:blip r:embed="rId1"/>
          <a:stretch>
            <a:fillRect/>
          </a:stretch>
        </p:blipFill>
        <p:spPr>
          <a:xfrm>
            <a:off x="-635" y="379730"/>
            <a:ext cx="12216130" cy="6858000"/>
          </a:xfrm>
          <a:prstGeom prst="rect">
            <a:avLst/>
          </a:prstGeom>
        </p:spPr>
      </p:pic>
      <p:pic>
        <p:nvPicPr>
          <p:cNvPr id="3" name="Image 1" descr="https://kimi-img.moonshot.cn/pub/slides/slides_tmpl/image/25-08-27-20:07:30-d2nfa0h8bjvh7rlj0fr0.png">    </p:cNvPr>
          <p:cNvPicPr>
            <a:picLocks noChangeAspect="1"/>
          </p:cNvPicPr>
          <p:nvPr/>
        </p:nvPicPr>
        <p:blipFill>
          <a:blip r:embed="rId2"/>
          <a:stretch>
            <a:fillRect/>
          </a:stretch>
        </p:blipFill>
        <p:spPr>
          <a:xfrm>
            <a:off x="361950" y="2427605"/>
            <a:ext cx="3630930" cy="3766185"/>
          </a:xfrm>
          <a:prstGeom prst="rect">
            <a:avLst/>
          </a:prstGeom>
        </p:spPr>
      </p:pic>
      <p:sp>
        <p:nvSpPr>
          <p:cNvPr id="4" name="Shape 0"/>
          <p:cNvSpPr/>
          <p:nvPr/>
        </p:nvSpPr>
        <p:spPr>
          <a:xfrm>
            <a:off x="10924640" y="816748"/>
            <a:ext cx="77797" cy="72000"/>
          </a:xfrm>
          <a:prstGeom prst="ellipse">
            <a:avLst/>
          </a:prstGeom>
          <a:solidFill>
            <a:srgbClr val="FFFFFF"/>
          </a:solidFill>
          <a:ln/>
        </p:spPr>
      </p:sp>
      <p:sp>
        <p:nvSpPr>
          <p:cNvPr id="5" name="Text 1"/>
          <p:cNvSpPr/>
          <p:nvPr/>
        </p:nvSpPr>
        <p:spPr>
          <a:xfrm>
            <a:off x="10924640" y="8167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6" name="Shape 2"/>
          <p:cNvSpPr/>
          <p:nvPr/>
        </p:nvSpPr>
        <p:spPr>
          <a:xfrm>
            <a:off x="11052814" y="816748"/>
            <a:ext cx="77797" cy="72000"/>
          </a:xfrm>
          <a:prstGeom prst="ellipse">
            <a:avLst/>
          </a:prstGeom>
          <a:solidFill>
            <a:srgbClr val="FFFFFF">
              <a:alpha val="56471"/>
            </a:srgbClr>
          </a:solidFill>
          <a:ln/>
        </p:spPr>
      </p:sp>
      <p:sp>
        <p:nvSpPr>
          <p:cNvPr id="7" name="Text 3"/>
          <p:cNvSpPr/>
          <p:nvPr/>
        </p:nvSpPr>
        <p:spPr>
          <a:xfrm>
            <a:off x="11052814" y="8167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8" name="Shape 4"/>
          <p:cNvSpPr/>
          <p:nvPr/>
        </p:nvSpPr>
        <p:spPr>
          <a:xfrm>
            <a:off x="11183828" y="816748"/>
            <a:ext cx="77797" cy="72000"/>
          </a:xfrm>
          <a:prstGeom prst="ellipse">
            <a:avLst/>
          </a:prstGeom>
          <a:solidFill>
            <a:srgbClr val="FFFFFF"/>
          </a:solidFill>
          <a:ln/>
        </p:spPr>
      </p:sp>
      <p:sp>
        <p:nvSpPr>
          <p:cNvPr id="9" name="Text 5"/>
          <p:cNvSpPr/>
          <p:nvPr/>
        </p:nvSpPr>
        <p:spPr>
          <a:xfrm>
            <a:off x="11183828" y="8167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0" name="Shape 6"/>
          <p:cNvSpPr/>
          <p:nvPr/>
        </p:nvSpPr>
        <p:spPr>
          <a:xfrm>
            <a:off x="11314843" y="816748"/>
            <a:ext cx="77797" cy="72000"/>
          </a:xfrm>
          <a:prstGeom prst="ellipse">
            <a:avLst/>
          </a:prstGeom>
          <a:solidFill>
            <a:srgbClr val="FFFFFF">
              <a:alpha val="56471"/>
            </a:srgbClr>
          </a:solidFill>
          <a:ln/>
        </p:spPr>
      </p:sp>
      <p:sp>
        <p:nvSpPr>
          <p:cNvPr id="11" name="Text 7"/>
          <p:cNvSpPr/>
          <p:nvPr/>
        </p:nvSpPr>
        <p:spPr>
          <a:xfrm>
            <a:off x="11314843" y="8167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2" name="Text 8"/>
          <p:cNvSpPr/>
          <p:nvPr/>
        </p:nvSpPr>
        <p:spPr>
          <a:xfrm>
            <a:off x="542290" y="547370"/>
            <a:ext cx="10069830" cy="833120"/>
          </a:xfrm>
          <a:prstGeom prst="rect">
            <a:avLst/>
          </a:prstGeom>
          <a:noFill/>
          <a:ln/>
        </p:spPr>
        <p:txBody>
          <a:bodyPr wrap="square" lIns="91440" tIns="45720" rIns="91440" bIns="45720" rtlCol="0" anchor="t"/>
          <a:lstStyle/>
          <a:p>
            <a:pPr algn="l" indent="0" marL="0">
              <a:lnSpc>
                <a:spcPct val="100000"/>
              </a:lnSpc>
              <a:buNone/>
            </a:pPr>
            <a:r>
              <a:rPr lang="en-US" sz="3600" b="1" dirty="0">
                <a:solidFill>
                  <a:srgbClr val="252525"/>
                </a:solidFill>
                <a:latin typeface="MiSans" pitchFamily="34" charset="0"/>
                <a:ea typeface="MiSans" pitchFamily="34" charset="-122"/>
                <a:cs typeface="MiSans" pitchFamily="34" charset="-120"/>
              </a:rPr>
              <a:t>WHO Adult BMI Table</a:t>
            </a:r>
            <a:endParaRPr lang="en-US" sz="1600" dirty="0"/>
          </a:p>
        </p:txBody>
      </p:sp>
      <p:pic>
        <p:nvPicPr>
          <p:cNvPr id="13" name="Image 2" descr="https://kimi-img.moonshot.cn/pub/slides/slides_tmpl/image/25-08-27-20:07:30-d2nfa0h8bjvh7rlj0fr0.png">    </p:cNvPr>
          <p:cNvPicPr>
            <a:picLocks noChangeAspect="1"/>
          </p:cNvPicPr>
          <p:nvPr/>
        </p:nvPicPr>
        <p:blipFill>
          <a:blip r:embed="rId3"/>
          <a:stretch>
            <a:fillRect/>
          </a:stretch>
        </p:blipFill>
        <p:spPr>
          <a:xfrm>
            <a:off x="4261485" y="2381885"/>
            <a:ext cx="3630930" cy="3766185"/>
          </a:xfrm>
          <a:prstGeom prst="rect">
            <a:avLst/>
          </a:prstGeom>
        </p:spPr>
      </p:pic>
      <p:pic>
        <p:nvPicPr>
          <p:cNvPr id="14" name="Image 3" descr="https://kimi-img.moonshot.cn/pub/slides/slides_tmpl/image/25-08-27-20:07:30-d2nfa0h8bjvh7rlj0fr0.png">    </p:cNvPr>
          <p:cNvPicPr>
            <a:picLocks noChangeAspect="1"/>
          </p:cNvPicPr>
          <p:nvPr/>
        </p:nvPicPr>
        <p:blipFill>
          <a:blip r:embed="rId4"/>
          <a:stretch>
            <a:fillRect/>
          </a:stretch>
        </p:blipFill>
        <p:spPr>
          <a:xfrm>
            <a:off x="8161020" y="2381885"/>
            <a:ext cx="3630930" cy="3766185"/>
          </a:xfrm>
          <a:prstGeom prst="rect">
            <a:avLst/>
          </a:prstGeom>
        </p:spPr>
      </p:pic>
      <p:pic>
        <p:nvPicPr>
          <p:cNvPr id="15" name="Image 4" descr="https://kimi-img.moonshot.cn/pub/slides/slides_tmpl/image/25-08-27-20:07:29-d2nfa098bjvh7rlj0fd0.png">    </p:cNvPr>
          <p:cNvPicPr>
            <a:picLocks noChangeAspect="1"/>
          </p:cNvPicPr>
          <p:nvPr/>
        </p:nvPicPr>
        <p:blipFill>
          <a:blip r:embed="rId5"/>
          <a:stretch>
            <a:fillRect/>
          </a:stretch>
        </p:blipFill>
        <p:spPr>
          <a:xfrm flipV="1">
            <a:off x="400050" y="2061210"/>
            <a:ext cx="3592830" cy="76200"/>
          </a:xfrm>
          <a:prstGeom prst="rect">
            <a:avLst/>
          </a:prstGeom>
        </p:spPr>
      </p:pic>
      <p:pic>
        <p:nvPicPr>
          <p:cNvPr id="16" name="Image 5" descr="https://kimi-img.moonshot.cn/pub/slides/slides_tmpl/image/25-08-27-20:07:29-d2nfa098bjvh7rlj0fd0.png">    </p:cNvPr>
          <p:cNvPicPr>
            <a:picLocks noChangeAspect="1"/>
          </p:cNvPicPr>
          <p:nvPr/>
        </p:nvPicPr>
        <p:blipFill>
          <a:blip r:embed="rId6"/>
          <a:stretch>
            <a:fillRect/>
          </a:stretch>
        </p:blipFill>
        <p:spPr>
          <a:xfrm flipV="1">
            <a:off x="4299585" y="2033270"/>
            <a:ext cx="3592830" cy="76200"/>
          </a:xfrm>
          <a:prstGeom prst="rect">
            <a:avLst/>
          </a:prstGeom>
        </p:spPr>
      </p:pic>
      <p:pic>
        <p:nvPicPr>
          <p:cNvPr id="17" name="Image 6" descr="https://kimi-img.moonshot.cn/pub/slides/slides_tmpl/image/25-08-27-20:07:29-d2nfa098bjvh7rlj0fd0.png">    </p:cNvPr>
          <p:cNvPicPr>
            <a:picLocks noChangeAspect="1"/>
          </p:cNvPicPr>
          <p:nvPr/>
        </p:nvPicPr>
        <p:blipFill>
          <a:blip r:embed="rId7"/>
          <a:stretch>
            <a:fillRect/>
          </a:stretch>
        </p:blipFill>
        <p:spPr>
          <a:xfrm flipV="1">
            <a:off x="8138795" y="2033270"/>
            <a:ext cx="3592830" cy="76200"/>
          </a:xfrm>
          <a:prstGeom prst="rect">
            <a:avLst/>
          </a:prstGeom>
        </p:spPr>
      </p:pic>
      <p:pic>
        <p:nvPicPr>
          <p:cNvPr id="18" name="Image 7" descr="https://kimi-img.moonshot.cn/pub/slides/slides_tmpl/image/25-08-27-20:07:30-d2nfa0h8bjvh7rlj0fs0.png">    </p:cNvPr>
          <p:cNvPicPr>
            <a:picLocks noChangeAspect="1"/>
          </p:cNvPicPr>
          <p:nvPr/>
        </p:nvPicPr>
        <p:blipFill>
          <a:blip r:embed="rId8"/>
          <a:stretch>
            <a:fillRect/>
          </a:stretch>
        </p:blipFill>
        <p:spPr>
          <a:xfrm>
            <a:off x="10281285" y="379730"/>
            <a:ext cx="1111250" cy="1000760"/>
          </a:xfrm>
          <a:prstGeom prst="rect">
            <a:avLst/>
          </a:prstGeom>
        </p:spPr>
      </p:pic>
      <p:sp>
        <p:nvSpPr>
          <p:cNvPr id="19" name="Text 9"/>
          <p:cNvSpPr/>
          <p:nvPr/>
        </p:nvSpPr>
        <p:spPr>
          <a:xfrm>
            <a:off x="641350" y="1728470"/>
            <a:ext cx="3476625" cy="276225"/>
          </a:xfrm>
          <a:prstGeom prst="rect">
            <a:avLst/>
          </a:prstGeom>
          <a:noFill/>
          <a:ln/>
        </p:spPr>
        <p:txBody>
          <a:bodyPr wrap="square" lIns="0" tIns="0" rIns="0" bIns="0" rtlCol="0" anchor="t">
            <a:spAutoFit/>
          </a:bodyPr>
          <a:lstStyle/>
          <a:p>
            <a:pPr algn="ctr" indent="0" marL="0">
              <a:lnSpc>
                <a:spcPct val="100000"/>
              </a:lnSpc>
              <a:buNone/>
            </a:pPr>
            <a:r>
              <a:rPr lang="en-US" sz="1800" b="1" dirty="0">
                <a:solidFill>
                  <a:srgbClr val="252525"/>
                </a:solidFill>
                <a:latin typeface="MiSans" pitchFamily="34" charset="0"/>
                <a:ea typeface="MiSans" pitchFamily="34" charset="-122"/>
                <a:cs typeface="MiSans" pitchFamily="34" charset="-120"/>
              </a:rPr>
              <a:t>Underweight</a:t>
            </a:r>
            <a:endParaRPr lang="en-US" sz="1600" dirty="0"/>
          </a:p>
        </p:txBody>
      </p:sp>
      <p:sp>
        <p:nvSpPr>
          <p:cNvPr id="20" name="Text 10"/>
          <p:cNvSpPr/>
          <p:nvPr/>
        </p:nvSpPr>
        <p:spPr>
          <a:xfrm>
            <a:off x="782320" y="2912110"/>
            <a:ext cx="2724785" cy="2240558"/>
          </a:xfrm>
          <a:prstGeom prst="rect">
            <a:avLst/>
          </a:prstGeom>
          <a:noFill/>
          <a:ln/>
        </p:spPr>
        <p:txBody>
          <a:bodyPr wrap="square" lIns="91440" tIns="45720" rIns="91440" bIns="45720" rtlCol="0" anchor="t">
            <a:spAutoFit/>
          </a:bodyPr>
          <a:lstStyle/>
          <a:p>
            <a:pPr algn="l" indent="0" marL="0">
              <a:lnSpc>
                <a:spcPct val="150000"/>
              </a:lnSpc>
              <a:buNone/>
            </a:pPr>
            <a:r>
              <a:rPr lang="en-US" sz="1400" dirty="0">
                <a:solidFill>
                  <a:srgbClr val="252525"/>
                </a:solidFill>
                <a:latin typeface="MiSans" pitchFamily="34" charset="0"/>
                <a:ea typeface="MiSans" pitchFamily="34" charset="-122"/>
                <a:cs typeface="MiSans" pitchFamily="34" charset="-120"/>
              </a:rPr>
              <a:t>A BMI below 18.5 is classified as underweight. This category may indicate potential health risks such as malnutrition, weakened immune system, and increased susceptibility to infections.</a:t>
            </a:r>
            <a:endParaRPr lang="en-US" sz="1600" dirty="0"/>
          </a:p>
        </p:txBody>
      </p:sp>
      <p:sp>
        <p:nvSpPr>
          <p:cNvPr id="21" name="Text 11"/>
          <p:cNvSpPr/>
          <p:nvPr/>
        </p:nvSpPr>
        <p:spPr>
          <a:xfrm>
            <a:off x="4540885" y="1682750"/>
            <a:ext cx="3476625" cy="276225"/>
          </a:xfrm>
          <a:prstGeom prst="rect">
            <a:avLst/>
          </a:prstGeom>
          <a:noFill/>
          <a:ln/>
        </p:spPr>
        <p:txBody>
          <a:bodyPr wrap="square" lIns="0" tIns="0" rIns="0" bIns="0" rtlCol="0" anchor="t">
            <a:spAutoFit/>
          </a:bodyPr>
          <a:lstStyle/>
          <a:p>
            <a:pPr algn="ctr" indent="0" marL="0">
              <a:lnSpc>
                <a:spcPct val="100000"/>
              </a:lnSpc>
              <a:buNone/>
            </a:pPr>
            <a:r>
              <a:rPr lang="en-US" sz="1800" b="1" dirty="0">
                <a:solidFill>
                  <a:srgbClr val="252525"/>
                </a:solidFill>
                <a:latin typeface="MiSans" pitchFamily="34" charset="0"/>
                <a:ea typeface="MiSans" pitchFamily="34" charset="-122"/>
                <a:cs typeface="MiSans" pitchFamily="34" charset="-120"/>
              </a:rPr>
              <a:t>Healthy Weight</a:t>
            </a:r>
            <a:endParaRPr lang="en-US" sz="1600" dirty="0"/>
          </a:p>
        </p:txBody>
      </p:sp>
      <p:sp>
        <p:nvSpPr>
          <p:cNvPr id="22" name="Text 12"/>
          <p:cNvSpPr/>
          <p:nvPr/>
        </p:nvSpPr>
        <p:spPr>
          <a:xfrm>
            <a:off x="4681855" y="2866390"/>
            <a:ext cx="2724785" cy="2240558"/>
          </a:xfrm>
          <a:prstGeom prst="rect">
            <a:avLst/>
          </a:prstGeom>
          <a:noFill/>
          <a:ln/>
        </p:spPr>
        <p:txBody>
          <a:bodyPr wrap="square" lIns="91440" tIns="45720" rIns="91440" bIns="45720" rtlCol="0" anchor="t">
            <a:spAutoFit/>
          </a:bodyPr>
          <a:lstStyle/>
          <a:p>
            <a:pPr algn="l" indent="0" marL="0">
              <a:lnSpc>
                <a:spcPct val="150000"/>
              </a:lnSpc>
              <a:buNone/>
            </a:pPr>
            <a:r>
              <a:rPr lang="en-US" sz="1400" dirty="0">
                <a:solidFill>
                  <a:srgbClr val="252525"/>
                </a:solidFill>
                <a:latin typeface="MiSans" pitchFamily="34" charset="0"/>
                <a:ea typeface="MiSans" pitchFamily="34" charset="-122"/>
                <a:cs typeface="MiSans" pitchFamily="34" charset="-120"/>
              </a:rPr>
              <a:t>A BMI between 18.5 and 24.9 is considered a healthy weight range. Individuals in this category generally have a lower risk of chronic diseases and are more likely to maintain good overall health.</a:t>
            </a:r>
            <a:endParaRPr lang="en-US" sz="1600" dirty="0"/>
          </a:p>
        </p:txBody>
      </p:sp>
      <p:sp>
        <p:nvSpPr>
          <p:cNvPr id="23" name="Text 13"/>
          <p:cNvSpPr/>
          <p:nvPr/>
        </p:nvSpPr>
        <p:spPr>
          <a:xfrm>
            <a:off x="8440420" y="1682750"/>
            <a:ext cx="3476625" cy="276225"/>
          </a:xfrm>
          <a:prstGeom prst="rect">
            <a:avLst/>
          </a:prstGeom>
          <a:noFill/>
          <a:ln/>
        </p:spPr>
        <p:txBody>
          <a:bodyPr wrap="square" lIns="0" tIns="0" rIns="0" bIns="0" rtlCol="0" anchor="t">
            <a:spAutoFit/>
          </a:bodyPr>
          <a:lstStyle/>
          <a:p>
            <a:pPr algn="ctr" indent="0" marL="0">
              <a:lnSpc>
                <a:spcPct val="100000"/>
              </a:lnSpc>
              <a:buNone/>
            </a:pPr>
            <a:r>
              <a:rPr lang="en-US" sz="1800" b="1" dirty="0">
                <a:solidFill>
                  <a:srgbClr val="252525"/>
                </a:solidFill>
                <a:latin typeface="MiSans" pitchFamily="34" charset="0"/>
                <a:ea typeface="MiSans" pitchFamily="34" charset="-122"/>
                <a:cs typeface="MiSans" pitchFamily="34" charset="-120"/>
              </a:rPr>
              <a:t>Overweight and Obesity</a:t>
            </a:r>
            <a:endParaRPr lang="en-US" sz="1600" dirty="0"/>
          </a:p>
        </p:txBody>
      </p:sp>
      <p:sp>
        <p:nvSpPr>
          <p:cNvPr id="24" name="Text 14"/>
          <p:cNvSpPr/>
          <p:nvPr/>
        </p:nvSpPr>
        <p:spPr>
          <a:xfrm>
            <a:off x="8581390" y="2866390"/>
            <a:ext cx="2724785" cy="2880717"/>
          </a:xfrm>
          <a:prstGeom prst="rect">
            <a:avLst/>
          </a:prstGeom>
          <a:noFill/>
          <a:ln/>
        </p:spPr>
        <p:txBody>
          <a:bodyPr wrap="square" lIns="91440" tIns="45720" rIns="91440" bIns="45720" rtlCol="0" anchor="t">
            <a:spAutoFit/>
          </a:bodyPr>
          <a:lstStyle/>
          <a:p>
            <a:pPr algn="l" indent="0" marL="0">
              <a:lnSpc>
                <a:spcPct val="150000"/>
              </a:lnSpc>
              <a:buNone/>
            </a:pPr>
            <a:r>
              <a:rPr lang="en-US" sz="1400" dirty="0">
                <a:solidFill>
                  <a:srgbClr val="252525"/>
                </a:solidFill>
                <a:latin typeface="MiSans" pitchFamily="34" charset="0"/>
                <a:ea typeface="MiSans" pitchFamily="34" charset="-122"/>
                <a:cs typeface="MiSans" pitchFamily="34" charset="-120"/>
              </a:rPr>
              <a:t>A BMI of 25 to 29.9 is categorized as overweight, while a BMI of 30 or above is classified as obese. These categories are associated with an increased risk of chronic conditions such as heart disease, diabetes, and certain cancers.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8-d2nfa018bjvh7rlj0eug.jpg">    </p:cNvPr>
          <p:cNvPicPr>
            <a:picLocks noChangeAspect="1"/>
          </p:cNvPicPr>
          <p:nvPr/>
        </p:nvPicPr>
        <p:blipFill>
          <a:blip r:embed="rId1"/>
          <a:stretch>
            <a:fillRect/>
          </a:stretch>
        </p:blipFill>
        <p:spPr>
          <a:xfrm>
            <a:off x="0" y="0"/>
            <a:ext cx="12192635" cy="6858000"/>
          </a:xfrm>
          <a:prstGeom prst="rect">
            <a:avLst/>
          </a:prstGeom>
        </p:spPr>
      </p:pic>
      <p:sp>
        <p:nvSpPr>
          <p:cNvPr id="3" name="Text 0"/>
          <p:cNvSpPr/>
          <p:nvPr/>
        </p:nvSpPr>
        <p:spPr>
          <a:xfrm>
            <a:off x="423545" y="3815080"/>
            <a:ext cx="5547360" cy="492125"/>
          </a:xfrm>
          <a:prstGeom prst="rect">
            <a:avLst/>
          </a:prstGeom>
          <a:noFill/>
          <a:ln/>
        </p:spPr>
        <p:txBody>
          <a:bodyPr wrap="square" lIns="0" tIns="0" rIns="0" bIns="0" rtlCol="0" anchor="t">
            <a:spAutoFit/>
          </a:bodyPr>
          <a:lstStyle/>
          <a:p>
            <a:pPr algn="ctr" indent="0" marL="0">
              <a:lnSpc>
                <a:spcPct val="100000"/>
              </a:lnSpc>
              <a:buNone/>
            </a:pPr>
            <a:r>
              <a:rPr lang="en-US" sz="3200" dirty="0">
                <a:solidFill>
                  <a:srgbClr val="1D31E2"/>
                </a:solidFill>
                <a:latin typeface="MiSans" pitchFamily="34" charset="0"/>
                <a:ea typeface="MiSans" pitchFamily="34" charset="-122"/>
                <a:cs typeface="MiSans" pitchFamily="34" charset="-120"/>
              </a:rPr>
              <a:t>Know the Limits</a:t>
            </a:r>
            <a:endParaRPr lang="en-US" sz="1600" dirty="0"/>
          </a:p>
        </p:txBody>
      </p:sp>
      <p:pic>
        <p:nvPicPr>
          <p:cNvPr id="4" name="Image 1" descr="https://kimi-img.moonshot.cn/pub/slides/slides_tmpl/image/25-08-27-20:07:28-d2nfa018bjvh7rlj0f60.png">    </p:cNvPr>
          <p:cNvPicPr>
            <a:picLocks noChangeAspect="1"/>
          </p:cNvPicPr>
          <p:nvPr/>
        </p:nvPicPr>
        <p:blipFill>
          <a:blip r:embed="rId2">
            <a:alphaModFix amt="23000"/>
          </a:blip>
          <a:stretch>
            <a:fillRect/>
          </a:stretch>
        </p:blipFill>
        <p:spPr>
          <a:xfrm flipH="1" rot="5400000">
            <a:off x="8475980" y="2972435"/>
            <a:ext cx="1301115" cy="976630"/>
          </a:xfrm>
          <a:prstGeom prst="rect">
            <a:avLst/>
          </a:prstGeom>
        </p:spPr>
      </p:pic>
      <p:sp>
        <p:nvSpPr>
          <p:cNvPr id="5" name="Shape 1"/>
          <p:cNvSpPr/>
          <p:nvPr/>
        </p:nvSpPr>
        <p:spPr>
          <a:xfrm>
            <a:off x="1874550" y="1562096"/>
            <a:ext cx="2284095" cy="2335530"/>
          </a:xfrm>
          <a:prstGeom prst="rect">
            <a:avLst/>
          </a:prstGeom>
          <a:solidFill>
            <a:srgbClr val="000000">
              <a:alpha val="0"/>
            </a:srgbClr>
          </a:solidFill>
          <a:ln/>
        </p:spPr>
      </p:sp>
      <p:sp>
        <p:nvSpPr>
          <p:cNvPr id="6" name="Text 2"/>
          <p:cNvSpPr/>
          <p:nvPr/>
        </p:nvSpPr>
        <p:spPr>
          <a:xfrm>
            <a:off x="1874550" y="1562096"/>
            <a:ext cx="2284095" cy="2335530"/>
          </a:xfrm>
          <a:prstGeom prst="rect">
            <a:avLst/>
          </a:prstGeom>
          <a:noFill/>
          <a:ln/>
        </p:spPr>
        <p:txBody>
          <a:bodyPr wrap="square" lIns="0" tIns="0" rIns="0" bIns="0" rtlCol="0" anchor="t"/>
          <a:lstStyle/>
          <a:p>
            <a:pPr algn="ctr" indent="0" marL="0">
              <a:lnSpc>
                <a:spcPct val="110000"/>
              </a:lnSpc>
              <a:buNone/>
            </a:pPr>
            <a:r>
              <a:rPr lang="en-US" sz="13800" dirty="0">
                <a:solidFill>
                  <a:srgbClr val="1D31E2"/>
                </a:solidFill>
                <a:latin typeface="MiSans" pitchFamily="34" charset="0"/>
                <a:ea typeface="MiSans" pitchFamily="34" charset="-122"/>
                <a:cs typeface="MiSans" pitchFamily="34" charset="-120"/>
              </a:rPr>
              <a:t>02</a:t>
            </a:r>
            <a:endParaRPr lang="en-US" sz="1600" dirty="0"/>
          </a:p>
        </p:txBody>
      </p:sp>
      <p:pic>
        <p:nvPicPr>
          <p:cNvPr id="7" name="Image 2" descr="https://kimi-img.moonshot.cn/pub/slides/slides_tmpl/image/25-08-27-20:07:28-d2nfa018bjvh7rlj0f70.png">    </p:cNvPr>
          <p:cNvPicPr>
            <a:picLocks noChangeAspect="1"/>
          </p:cNvPicPr>
          <p:nvPr/>
        </p:nvPicPr>
        <p:blipFill>
          <a:blip r:embed="rId3"/>
          <a:stretch>
            <a:fillRect/>
          </a:stretch>
        </p:blipFill>
        <p:spPr>
          <a:xfrm>
            <a:off x="6001385" y="1950085"/>
            <a:ext cx="4074795" cy="3778250"/>
          </a:xfrm>
          <a:prstGeom prst="rect">
            <a:avLst/>
          </a:prstGeom>
        </p:spPr>
      </p:pic>
      <p:pic>
        <p:nvPicPr>
          <p:cNvPr id="8" name="Image 3" descr="https://kimi-img.moonshot.cn/pub/slides/slides_tmpl/image/25-08-27-20:07:28-d2nfa018bjvh7rlj0eu0.png">    </p:cNvPr>
          <p:cNvPicPr>
            <a:picLocks noChangeAspect="1"/>
          </p:cNvPicPr>
          <p:nvPr/>
        </p:nvPicPr>
        <p:blipFill>
          <a:blip r:embed="rId4"/>
          <a:stretch>
            <a:fillRect/>
          </a:stretch>
        </p:blipFill>
        <p:spPr>
          <a:xfrm>
            <a:off x="10076180" y="0"/>
            <a:ext cx="2116455" cy="2286000"/>
          </a:xfrm>
          <a:prstGeom prst="rect">
            <a:avLst/>
          </a:prstGeom>
        </p:spPr>
      </p:pic>
      <p:pic>
        <p:nvPicPr>
          <p:cNvPr id="9" name="Image 4" descr="https://kimi-img.moonshot.cn/pub/slides/slides_tmpl/image/25-08-27-20:07:28-d2nfa018bjvh7rlj0et0.png">    </p:cNvPr>
          <p:cNvPicPr>
            <a:picLocks noChangeAspect="1"/>
          </p:cNvPicPr>
          <p:nvPr/>
        </p:nvPicPr>
        <p:blipFill>
          <a:blip r:embed="rId5"/>
          <a:stretch>
            <a:fillRect/>
          </a:stretch>
        </p:blipFill>
        <p:spPr>
          <a:xfrm>
            <a:off x="0" y="5530850"/>
            <a:ext cx="1684020" cy="13271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9-d2nfa098bjvh7rlj0fjg.jpeg">    </p:cNvPr>
          <p:cNvPicPr>
            <a:picLocks noChangeAspect="1"/>
          </p:cNvPicPr>
          <p:nvPr/>
        </p:nvPicPr>
        <p:blipFill>
          <a:blip r:embed="rId1">
            <a:alphaModFix amt="4000"/>
          </a:blip>
          <a:srcRect l="25713" r="22397" t="28326" b="2231"/>
          <a:stretch/>
        </p:blipFill>
        <p:spPr>
          <a:xfrm>
            <a:off x="-24130" y="0"/>
            <a:ext cx="12216130" cy="6858000"/>
          </a:xfrm>
          <a:prstGeom prst="rect">
            <a:avLst/>
          </a:prstGeom>
        </p:spPr>
      </p:pic>
      <p:pic>
        <p:nvPicPr>
          <p:cNvPr id="3" name="Image 1" descr="https://kimi-img.moonshot.cn/pub/slides/slides_tmpl/image/25-08-27-20:07:28-d2nfa018bjvh7rlj0f80.png">    </p:cNvPr>
          <p:cNvPicPr>
            <a:picLocks noChangeAspect="1"/>
          </p:cNvPicPr>
          <p:nvPr/>
        </p:nvPicPr>
        <p:blipFill>
          <a:blip r:embed="rId2"/>
          <a:stretch>
            <a:fillRect/>
          </a:stretch>
        </p:blipFill>
        <p:spPr>
          <a:xfrm rot="16500000">
            <a:off x="2216150" y="902335"/>
            <a:ext cx="4027170" cy="6044565"/>
          </a:xfrm>
          <a:prstGeom prst="rect">
            <a:avLst/>
          </a:prstGeom>
        </p:spPr>
      </p:pic>
      <p:sp>
        <p:nvSpPr>
          <p:cNvPr id="4" name="Shape 0"/>
          <p:cNvSpPr/>
          <p:nvPr/>
        </p:nvSpPr>
        <p:spPr>
          <a:xfrm flipH="1">
            <a:off x="11451321" y="672670"/>
            <a:ext cx="77797" cy="72000"/>
          </a:xfrm>
          <a:prstGeom prst="ellipse">
            <a:avLst/>
          </a:prstGeom>
          <a:solidFill>
            <a:srgbClr val="FFFFFF"/>
          </a:solidFill>
          <a:ln/>
        </p:spPr>
      </p:sp>
      <p:sp>
        <p:nvSpPr>
          <p:cNvPr id="5" name="Text 1"/>
          <p:cNvSpPr/>
          <p:nvPr/>
        </p:nvSpPr>
        <p:spPr>
          <a:xfrm>
            <a:off x="11451321" y="672670"/>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6" name="Shape 2"/>
          <p:cNvSpPr/>
          <p:nvPr/>
        </p:nvSpPr>
        <p:spPr>
          <a:xfrm flipH="1">
            <a:off x="11319983" y="673749"/>
            <a:ext cx="77797" cy="72000"/>
          </a:xfrm>
          <a:prstGeom prst="ellipse">
            <a:avLst/>
          </a:prstGeom>
          <a:solidFill>
            <a:srgbClr val="FFFFFF">
              <a:alpha val="56471"/>
            </a:srgbClr>
          </a:solidFill>
          <a:ln/>
        </p:spPr>
      </p:sp>
      <p:sp>
        <p:nvSpPr>
          <p:cNvPr id="7" name="Text 3"/>
          <p:cNvSpPr/>
          <p:nvPr/>
        </p:nvSpPr>
        <p:spPr>
          <a:xfrm>
            <a:off x="11319983" y="673749"/>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8" name="Shape 4"/>
          <p:cNvSpPr/>
          <p:nvPr/>
        </p:nvSpPr>
        <p:spPr>
          <a:xfrm flipH="1">
            <a:off x="11192132" y="672670"/>
            <a:ext cx="77797" cy="72000"/>
          </a:xfrm>
          <a:prstGeom prst="ellipse">
            <a:avLst/>
          </a:prstGeom>
          <a:solidFill>
            <a:srgbClr val="FFFFFF"/>
          </a:solidFill>
          <a:ln/>
        </p:spPr>
      </p:sp>
      <p:sp>
        <p:nvSpPr>
          <p:cNvPr id="9" name="Text 5"/>
          <p:cNvSpPr/>
          <p:nvPr/>
        </p:nvSpPr>
        <p:spPr>
          <a:xfrm>
            <a:off x="11192132" y="672670"/>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0" name="Shape 6"/>
          <p:cNvSpPr/>
          <p:nvPr/>
        </p:nvSpPr>
        <p:spPr>
          <a:xfrm flipH="1">
            <a:off x="11061118" y="672670"/>
            <a:ext cx="77797" cy="72000"/>
          </a:xfrm>
          <a:prstGeom prst="ellipse">
            <a:avLst/>
          </a:prstGeom>
          <a:solidFill>
            <a:srgbClr val="FFFFFF">
              <a:alpha val="56471"/>
            </a:srgbClr>
          </a:solidFill>
          <a:ln/>
        </p:spPr>
      </p:sp>
      <p:sp>
        <p:nvSpPr>
          <p:cNvPr id="11" name="Text 7"/>
          <p:cNvSpPr/>
          <p:nvPr/>
        </p:nvSpPr>
        <p:spPr>
          <a:xfrm>
            <a:off x="11061118" y="672670"/>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2" name="Shape 8"/>
          <p:cNvSpPr/>
          <p:nvPr/>
        </p:nvSpPr>
        <p:spPr>
          <a:xfrm>
            <a:off x="691515" y="6181725"/>
            <a:ext cx="0" cy="125730"/>
          </a:xfrm>
          <a:prstGeom prst="line">
            <a:avLst/>
          </a:prstGeom>
          <a:noFill/>
          <a:ln w="12700">
            <a:solidFill>
              <a:srgbClr val="FFFFFF"/>
            </a:solidFill>
            <a:prstDash val="solid"/>
            <a:headEnd type="none"/>
            <a:tailEnd type="none"/>
          </a:ln>
        </p:spPr>
      </p:sp>
      <p:sp>
        <p:nvSpPr>
          <p:cNvPr id="13" name="Shape 9"/>
          <p:cNvSpPr/>
          <p:nvPr/>
        </p:nvSpPr>
        <p:spPr>
          <a:xfrm>
            <a:off x="779780" y="6181725"/>
            <a:ext cx="0" cy="125730"/>
          </a:xfrm>
          <a:prstGeom prst="line">
            <a:avLst/>
          </a:prstGeom>
          <a:noFill/>
          <a:ln w="12700">
            <a:solidFill>
              <a:srgbClr val="FFFFFF"/>
            </a:solidFill>
            <a:prstDash val="solid"/>
            <a:headEnd type="none"/>
            <a:tailEnd type="none"/>
          </a:ln>
        </p:spPr>
      </p:sp>
      <p:sp>
        <p:nvSpPr>
          <p:cNvPr id="14" name="Shape 10"/>
          <p:cNvSpPr/>
          <p:nvPr/>
        </p:nvSpPr>
        <p:spPr>
          <a:xfrm>
            <a:off x="867410" y="6134735"/>
            <a:ext cx="0" cy="220345"/>
          </a:xfrm>
          <a:prstGeom prst="line">
            <a:avLst/>
          </a:prstGeom>
          <a:noFill/>
          <a:ln w="12700">
            <a:solidFill>
              <a:srgbClr val="FFFFFF"/>
            </a:solidFill>
            <a:prstDash val="solid"/>
            <a:headEnd type="none"/>
            <a:tailEnd type="none"/>
          </a:ln>
        </p:spPr>
      </p:sp>
      <p:sp>
        <p:nvSpPr>
          <p:cNvPr id="15" name="Shape 11"/>
          <p:cNvSpPr/>
          <p:nvPr/>
        </p:nvSpPr>
        <p:spPr>
          <a:xfrm>
            <a:off x="955675" y="6181725"/>
            <a:ext cx="0" cy="125730"/>
          </a:xfrm>
          <a:prstGeom prst="line">
            <a:avLst/>
          </a:prstGeom>
          <a:noFill/>
          <a:ln w="12700">
            <a:solidFill>
              <a:srgbClr val="FFFFFF"/>
            </a:solidFill>
            <a:prstDash val="solid"/>
            <a:headEnd type="none"/>
            <a:tailEnd type="none"/>
          </a:ln>
        </p:spPr>
      </p:sp>
      <p:sp>
        <p:nvSpPr>
          <p:cNvPr id="16" name="Shape 12"/>
          <p:cNvSpPr/>
          <p:nvPr/>
        </p:nvSpPr>
        <p:spPr>
          <a:xfrm>
            <a:off x="1043940" y="6181725"/>
            <a:ext cx="0" cy="125730"/>
          </a:xfrm>
          <a:prstGeom prst="line">
            <a:avLst/>
          </a:prstGeom>
          <a:noFill/>
          <a:ln w="12700">
            <a:solidFill>
              <a:srgbClr val="FFFFFF"/>
            </a:solidFill>
            <a:prstDash val="solid"/>
            <a:headEnd type="none"/>
            <a:tailEnd type="none"/>
          </a:ln>
        </p:spPr>
      </p:sp>
      <p:pic>
        <p:nvPicPr>
          <p:cNvPr id="17" name="Image 2" descr="https://kimi-img.moonshot.cn/pub/slides/slides_tmpl/image/25-08-27-20:07:29-d2nfa098bjvh7rlj0fgg.png">    </p:cNvPr>
          <p:cNvPicPr>
            <a:picLocks noChangeAspect="1"/>
          </p:cNvPicPr>
          <p:nvPr/>
        </p:nvPicPr>
        <p:blipFill>
          <a:blip r:embed="rId3"/>
          <a:stretch>
            <a:fillRect/>
          </a:stretch>
        </p:blipFill>
        <p:spPr>
          <a:xfrm>
            <a:off x="11269980" y="5984240"/>
            <a:ext cx="323850" cy="323850"/>
          </a:xfrm>
          <a:prstGeom prst="rect">
            <a:avLst/>
          </a:prstGeom>
        </p:spPr>
      </p:pic>
      <p:sp>
        <p:nvSpPr>
          <p:cNvPr id="18" name="Text 13"/>
          <p:cNvSpPr/>
          <p:nvPr/>
        </p:nvSpPr>
        <p:spPr>
          <a:xfrm>
            <a:off x="1813560" y="672465"/>
            <a:ext cx="9859010" cy="1316990"/>
          </a:xfrm>
          <a:prstGeom prst="rect">
            <a:avLst/>
          </a:prstGeom>
          <a:noFill/>
          <a:ln/>
        </p:spPr>
        <p:txBody>
          <a:bodyPr wrap="square" lIns="91440" tIns="45720" rIns="91440" bIns="45720" rtlCol="0" anchor="t"/>
          <a:lstStyle/>
          <a:p>
            <a:pPr algn="r" indent="0" marL="0">
              <a:lnSpc>
                <a:spcPct val="100000"/>
              </a:lnSpc>
              <a:buNone/>
            </a:pPr>
            <a:r>
              <a:rPr lang="en-US" sz="3600" b="1" dirty="0">
                <a:solidFill>
                  <a:srgbClr val="FFFFFF"/>
                </a:solidFill>
                <a:latin typeface="MiSans" pitchFamily="34" charset="0"/>
                <a:ea typeface="MiSans" pitchFamily="34" charset="-122"/>
                <a:cs typeface="MiSans" pitchFamily="34" charset="-120"/>
              </a:rPr>
              <a:t>Athletes &amp; Muscular Builds</a:t>
            </a:r>
            <a:endParaRPr lang="en-US" sz="1600" dirty="0"/>
          </a:p>
        </p:txBody>
      </p:sp>
      <p:pic>
        <p:nvPicPr>
          <p:cNvPr id="19" name="Image 3" descr="https://kimi-img.moonshot.cn/pub/slides/slides_tmpl/image/25-08-27-20:07:29-d2nfa098bjvh7rlj0fi0.png">    </p:cNvPr>
          <p:cNvPicPr>
            <a:picLocks noChangeAspect="1"/>
          </p:cNvPicPr>
          <p:nvPr/>
        </p:nvPicPr>
        <p:blipFill>
          <a:blip r:embed="rId4"/>
          <a:stretch>
            <a:fillRect/>
          </a:stretch>
        </p:blipFill>
        <p:spPr>
          <a:xfrm>
            <a:off x="8126730" y="2409825"/>
            <a:ext cx="3324860" cy="3331210"/>
          </a:xfrm>
          <a:prstGeom prst="rect">
            <a:avLst/>
          </a:prstGeom>
        </p:spPr>
      </p:pic>
      <p:sp>
        <p:nvSpPr>
          <p:cNvPr id="20" name="Text 14"/>
          <p:cNvSpPr/>
          <p:nvPr/>
        </p:nvSpPr>
        <p:spPr>
          <a:xfrm>
            <a:off x="1985003" y="2767798"/>
            <a:ext cx="3421380" cy="307340"/>
          </a:xfrm>
          <a:prstGeom prst="rect">
            <a:avLst/>
          </a:prstGeom>
          <a:noFill/>
          <a:ln/>
        </p:spPr>
        <p:txBody>
          <a:bodyPr wrap="square" lIns="0" tIns="0" rIns="0" bIns="0" rtlCol="0" anchor="t">
            <a:spAutoFit/>
          </a:bodyPr>
          <a:lstStyle/>
          <a:p>
            <a:pPr algn="l" indent="0" marL="0">
              <a:lnSpc>
                <a:spcPct val="100000"/>
              </a:lnSpc>
              <a:buNone/>
            </a:pPr>
            <a:r>
              <a:rPr lang="en-US" sz="2000" b="1" dirty="0">
                <a:solidFill>
                  <a:srgbClr val="FFFFFF"/>
                </a:solidFill>
                <a:latin typeface="MiSans" pitchFamily="34" charset="0"/>
                <a:ea typeface="MiSans" pitchFamily="34" charset="-122"/>
                <a:cs typeface="MiSans" pitchFamily="34" charset="-120"/>
              </a:rPr>
              <a:t>Muscle Mass Misrepresentation</a:t>
            </a:r>
            <a:endParaRPr lang="en-US" sz="1600" dirty="0"/>
          </a:p>
        </p:txBody>
      </p:sp>
      <p:sp>
        <p:nvSpPr>
          <p:cNvPr id="21" name="Text 15"/>
          <p:cNvSpPr/>
          <p:nvPr/>
        </p:nvSpPr>
        <p:spPr>
          <a:xfrm>
            <a:off x="1813560" y="3221990"/>
            <a:ext cx="4832350" cy="1706880"/>
          </a:xfrm>
          <a:prstGeom prst="rect">
            <a:avLst/>
          </a:prstGeom>
          <a:noFill/>
          <a:ln/>
        </p:spPr>
        <p:txBody>
          <a:bodyPr wrap="square" lIns="91440" tIns="45720" rIns="91440" bIns="45720" rtlCol="0" anchor="t">
            <a:spAutoFit/>
          </a:bodyPr>
          <a:lstStyle/>
          <a:p>
            <a:pPr algn="l" indent="0" marL="0">
              <a:lnSpc>
                <a:spcPct val="150000"/>
              </a:lnSpc>
              <a:buNone/>
            </a:pPr>
            <a:r>
              <a:rPr lang="en-US" sz="1400" dirty="0">
                <a:solidFill>
                  <a:srgbClr val="FFFFFF"/>
                </a:solidFill>
                <a:latin typeface="MiSans" pitchFamily="34" charset="0"/>
                <a:ea typeface="MiSans" pitchFamily="34" charset="-122"/>
                <a:cs typeface="MiSans" pitchFamily="34" charset="-120"/>
              </a:rPr>
              <a:t>High muscle mass can elevate BMI without excess fat, leading to inaccurate classifications. Athletes and muscular individuals may screen as overweight or obese despite being metabolically healthy. Additional assessments like waist circumference or body-fat percentage provide more accurate insights.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9-d2nfa098bjvh7rlj0ff0.jpg">    </p:cNvPr>
          <p:cNvPicPr>
            <a:picLocks noChangeAspect="1"/>
          </p:cNvPicPr>
          <p:nvPr/>
        </p:nvPicPr>
        <p:blipFill>
          <a:blip r:embed="rId1"/>
          <a:stretch>
            <a:fillRect/>
          </a:stretch>
        </p:blipFill>
        <p:spPr>
          <a:xfrm>
            <a:off x="0" y="1544320"/>
            <a:ext cx="12214225" cy="4921885"/>
          </a:xfrm>
          <a:prstGeom prst="rect">
            <a:avLst/>
          </a:prstGeom>
        </p:spPr>
      </p:pic>
      <p:pic>
        <p:nvPicPr>
          <p:cNvPr id="3" name="Image 1" descr="https://kimi-img.moonshot.cn/pub/slides/slides_tmpl/image/25-08-27-20:07:31-d2nfa0p8bjvh7rlj0g60.png">    </p:cNvPr>
          <p:cNvPicPr>
            <a:picLocks noChangeAspect="1"/>
          </p:cNvPicPr>
          <p:nvPr/>
        </p:nvPicPr>
        <p:blipFill>
          <a:blip r:embed="rId2"/>
          <a:srcRect l="22" r="22" t="0" b="0"/>
          <a:stretch/>
        </p:blipFill>
        <p:spPr>
          <a:xfrm>
            <a:off x="830284" y="1597989"/>
            <a:ext cx="10819501" cy="4691524"/>
          </a:xfrm>
          <a:prstGeom prst="rect">
            <a:avLst/>
          </a:prstGeom>
        </p:spPr>
      </p:pic>
      <p:sp>
        <p:nvSpPr>
          <p:cNvPr id="4" name="Shape 0"/>
          <p:cNvSpPr/>
          <p:nvPr/>
        </p:nvSpPr>
        <p:spPr>
          <a:xfrm>
            <a:off x="10924640" y="816748"/>
            <a:ext cx="77797" cy="72000"/>
          </a:xfrm>
          <a:prstGeom prst="ellipse">
            <a:avLst/>
          </a:prstGeom>
          <a:solidFill>
            <a:srgbClr val="FFFFFF"/>
          </a:solidFill>
          <a:ln/>
        </p:spPr>
      </p:sp>
      <p:sp>
        <p:nvSpPr>
          <p:cNvPr id="5" name="Text 1"/>
          <p:cNvSpPr/>
          <p:nvPr/>
        </p:nvSpPr>
        <p:spPr>
          <a:xfrm>
            <a:off x="10924640" y="8167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6" name="Shape 2"/>
          <p:cNvSpPr/>
          <p:nvPr/>
        </p:nvSpPr>
        <p:spPr>
          <a:xfrm>
            <a:off x="11052814" y="816748"/>
            <a:ext cx="77797" cy="72000"/>
          </a:xfrm>
          <a:prstGeom prst="ellipse">
            <a:avLst/>
          </a:prstGeom>
          <a:solidFill>
            <a:srgbClr val="FFFFFF">
              <a:alpha val="56471"/>
            </a:srgbClr>
          </a:solidFill>
          <a:ln/>
        </p:spPr>
      </p:sp>
      <p:sp>
        <p:nvSpPr>
          <p:cNvPr id="7" name="Text 3"/>
          <p:cNvSpPr/>
          <p:nvPr/>
        </p:nvSpPr>
        <p:spPr>
          <a:xfrm>
            <a:off x="11052814" y="8167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8" name="Shape 4"/>
          <p:cNvSpPr/>
          <p:nvPr/>
        </p:nvSpPr>
        <p:spPr>
          <a:xfrm>
            <a:off x="11183828" y="816748"/>
            <a:ext cx="77797" cy="72000"/>
          </a:xfrm>
          <a:prstGeom prst="ellipse">
            <a:avLst/>
          </a:prstGeom>
          <a:solidFill>
            <a:srgbClr val="FFFFFF"/>
          </a:solidFill>
          <a:ln/>
        </p:spPr>
      </p:sp>
      <p:sp>
        <p:nvSpPr>
          <p:cNvPr id="9" name="Text 5"/>
          <p:cNvSpPr/>
          <p:nvPr/>
        </p:nvSpPr>
        <p:spPr>
          <a:xfrm>
            <a:off x="11183828" y="8167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0" name="Shape 6"/>
          <p:cNvSpPr/>
          <p:nvPr/>
        </p:nvSpPr>
        <p:spPr>
          <a:xfrm>
            <a:off x="11314843" y="816748"/>
            <a:ext cx="77797" cy="72000"/>
          </a:xfrm>
          <a:prstGeom prst="ellipse">
            <a:avLst/>
          </a:prstGeom>
          <a:solidFill>
            <a:srgbClr val="FFFFFF">
              <a:alpha val="56471"/>
            </a:srgbClr>
          </a:solidFill>
          <a:ln/>
        </p:spPr>
      </p:sp>
      <p:sp>
        <p:nvSpPr>
          <p:cNvPr id="11" name="Text 7"/>
          <p:cNvSpPr/>
          <p:nvPr/>
        </p:nvSpPr>
        <p:spPr>
          <a:xfrm>
            <a:off x="11314843" y="816748"/>
            <a:ext cx="77797" cy="72000"/>
          </a:xfrm>
          <a:prstGeom prst="rect">
            <a:avLst/>
          </a:prstGeom>
          <a:noFill/>
          <a:ln/>
        </p:spPr>
        <p:txBody>
          <a:bodyPr wrap="square" lIns="45720" tIns="91440" rIns="91440" bIns="45720" rtlCol="0" anchor="ctr"/>
          <a:lstStyle/>
          <a:p>
            <a:pPr indent="0" marL="0">
              <a:lnSpc>
                <a:spcPct val="100000"/>
              </a:lnSpc>
              <a:buNone/>
            </a:pPr>
            <a:endParaRPr lang="en-US" sz="1600" dirty="0"/>
          </a:p>
        </p:txBody>
      </p:sp>
      <p:sp>
        <p:nvSpPr>
          <p:cNvPr id="12" name="Text 8"/>
          <p:cNvSpPr/>
          <p:nvPr/>
        </p:nvSpPr>
        <p:spPr>
          <a:xfrm>
            <a:off x="542215" y="598026"/>
            <a:ext cx="8152877" cy="833184"/>
          </a:xfrm>
          <a:prstGeom prst="rect">
            <a:avLst/>
          </a:prstGeom>
          <a:noFill/>
          <a:ln/>
        </p:spPr>
        <p:txBody>
          <a:bodyPr wrap="square" lIns="91440" tIns="45720" rIns="91440" bIns="45720" rtlCol="0" anchor="t"/>
          <a:lstStyle/>
          <a:p>
            <a:pPr algn="l" indent="0" marL="0">
              <a:lnSpc>
                <a:spcPct val="100000"/>
              </a:lnSpc>
              <a:buNone/>
            </a:pPr>
            <a:r>
              <a:rPr lang="en-US" sz="3600" b="1" dirty="0">
                <a:solidFill>
                  <a:srgbClr val="FFFFFF"/>
                </a:solidFill>
                <a:latin typeface="MiSans" pitchFamily="34" charset="0"/>
                <a:ea typeface="MiSans" pitchFamily="34" charset="-122"/>
                <a:cs typeface="MiSans" pitchFamily="34" charset="-120"/>
              </a:rPr>
              <a:t>Pregnancy &amp; Special Groups</a:t>
            </a:r>
            <a:endParaRPr lang="en-US" sz="1600" dirty="0"/>
          </a:p>
        </p:txBody>
      </p:sp>
      <p:sp>
        <p:nvSpPr>
          <p:cNvPr id="13" name="Shape 9"/>
          <p:cNvSpPr/>
          <p:nvPr/>
        </p:nvSpPr>
        <p:spPr>
          <a:xfrm>
            <a:off x="691515" y="6054725"/>
            <a:ext cx="0" cy="125730"/>
          </a:xfrm>
          <a:prstGeom prst="line">
            <a:avLst/>
          </a:prstGeom>
          <a:noFill/>
          <a:ln w="12700">
            <a:solidFill>
              <a:srgbClr val="FFFFFF"/>
            </a:solidFill>
            <a:prstDash val="solid"/>
            <a:headEnd type="none"/>
            <a:tailEnd type="none"/>
          </a:ln>
        </p:spPr>
      </p:sp>
      <p:sp>
        <p:nvSpPr>
          <p:cNvPr id="14" name="Shape 10"/>
          <p:cNvSpPr/>
          <p:nvPr/>
        </p:nvSpPr>
        <p:spPr>
          <a:xfrm>
            <a:off x="779780" y="6054725"/>
            <a:ext cx="0" cy="125730"/>
          </a:xfrm>
          <a:prstGeom prst="line">
            <a:avLst/>
          </a:prstGeom>
          <a:noFill/>
          <a:ln w="12700">
            <a:solidFill>
              <a:srgbClr val="FFFFFF"/>
            </a:solidFill>
            <a:prstDash val="solid"/>
            <a:headEnd type="none"/>
            <a:tailEnd type="none"/>
          </a:ln>
        </p:spPr>
      </p:sp>
      <p:sp>
        <p:nvSpPr>
          <p:cNvPr id="15" name="Shape 11"/>
          <p:cNvSpPr/>
          <p:nvPr/>
        </p:nvSpPr>
        <p:spPr>
          <a:xfrm>
            <a:off x="867410" y="6007735"/>
            <a:ext cx="0" cy="220345"/>
          </a:xfrm>
          <a:prstGeom prst="line">
            <a:avLst/>
          </a:prstGeom>
          <a:noFill/>
          <a:ln w="12700">
            <a:solidFill>
              <a:srgbClr val="FFFFFF"/>
            </a:solidFill>
            <a:prstDash val="solid"/>
            <a:headEnd type="none"/>
            <a:tailEnd type="none"/>
          </a:ln>
        </p:spPr>
      </p:sp>
      <p:sp>
        <p:nvSpPr>
          <p:cNvPr id="16" name="Shape 12"/>
          <p:cNvSpPr/>
          <p:nvPr/>
        </p:nvSpPr>
        <p:spPr>
          <a:xfrm>
            <a:off x="955675" y="6054725"/>
            <a:ext cx="0" cy="125730"/>
          </a:xfrm>
          <a:prstGeom prst="line">
            <a:avLst/>
          </a:prstGeom>
          <a:noFill/>
          <a:ln w="12700">
            <a:solidFill>
              <a:srgbClr val="FFFFFF"/>
            </a:solidFill>
            <a:prstDash val="solid"/>
            <a:headEnd type="none"/>
            <a:tailEnd type="none"/>
          </a:ln>
        </p:spPr>
      </p:sp>
      <p:sp>
        <p:nvSpPr>
          <p:cNvPr id="17" name="Shape 13"/>
          <p:cNvSpPr/>
          <p:nvPr/>
        </p:nvSpPr>
        <p:spPr>
          <a:xfrm>
            <a:off x="1043940" y="6054725"/>
            <a:ext cx="0" cy="125730"/>
          </a:xfrm>
          <a:prstGeom prst="line">
            <a:avLst/>
          </a:prstGeom>
          <a:noFill/>
          <a:ln w="12700">
            <a:solidFill>
              <a:srgbClr val="FFFFFF"/>
            </a:solidFill>
            <a:prstDash val="solid"/>
            <a:headEnd type="none"/>
            <a:tailEnd type="none"/>
          </a:ln>
        </p:spPr>
      </p:sp>
      <p:pic>
        <p:nvPicPr>
          <p:cNvPr id="18" name="Image 2" descr="https://kimi-img.moonshot.cn/pub/slides/slides_tmpl/image/25-08-27-20:07:30-d2nfa0h8bjvh7rlj0g30.png">    </p:cNvPr>
          <p:cNvPicPr>
            <a:picLocks noChangeAspect="1"/>
          </p:cNvPicPr>
          <p:nvPr/>
        </p:nvPicPr>
        <p:blipFill>
          <a:blip r:embed="rId3"/>
          <a:srcRect l="11" r="11" t="0" b="0"/>
          <a:stretch/>
        </p:blipFill>
        <p:spPr>
          <a:xfrm flipH="1">
            <a:off x="4823460" y="3025775"/>
            <a:ext cx="2127250" cy="1958340"/>
          </a:xfrm>
          <a:prstGeom prst="rect">
            <a:avLst/>
          </a:prstGeom>
        </p:spPr>
      </p:pic>
      <p:sp>
        <p:nvSpPr>
          <p:cNvPr id="19" name="Text 14"/>
          <p:cNvSpPr/>
          <p:nvPr/>
        </p:nvSpPr>
        <p:spPr>
          <a:xfrm>
            <a:off x="776531" y="1697315"/>
            <a:ext cx="3429709" cy="276860"/>
          </a:xfrm>
          <a:prstGeom prst="rect">
            <a:avLst/>
          </a:prstGeom>
          <a:noFill/>
          <a:ln/>
        </p:spPr>
        <p:txBody>
          <a:bodyPr wrap="square" lIns="0" tIns="0" rIns="0" bIns="0" rtlCol="0" anchor="t">
            <a:spAutoFit/>
          </a:bodyPr>
          <a:lstStyle/>
          <a:p>
            <a:pPr algn="l" indent="0" marL="0">
              <a:lnSpc>
                <a:spcPct val="100000"/>
              </a:lnSpc>
              <a:buNone/>
            </a:pPr>
            <a:r>
              <a:rPr lang="en-US" sz="1800" b="1" dirty="0">
                <a:solidFill>
                  <a:srgbClr val="1D31E2"/>
                </a:solidFill>
                <a:latin typeface="MiSans" pitchFamily="34" charset="0"/>
                <a:ea typeface="MiSans" pitchFamily="34" charset="-122"/>
                <a:cs typeface="MiSans" pitchFamily="34" charset="-120"/>
              </a:rPr>
              <a:t>Pregnancy</a:t>
            </a:r>
            <a:endParaRPr lang="en-US" sz="1600" dirty="0"/>
          </a:p>
        </p:txBody>
      </p:sp>
      <p:sp>
        <p:nvSpPr>
          <p:cNvPr id="20" name="Text 15"/>
          <p:cNvSpPr/>
          <p:nvPr/>
        </p:nvSpPr>
        <p:spPr>
          <a:xfrm>
            <a:off x="663021" y="2061564"/>
            <a:ext cx="4329926" cy="1383030"/>
          </a:xfrm>
          <a:prstGeom prst="rect">
            <a:avLst/>
          </a:prstGeom>
          <a:noFill/>
          <a:ln/>
        </p:spPr>
        <p:txBody>
          <a:bodyPr wrap="square" lIns="91440" tIns="45720" rIns="91440" bIns="45720" rtlCol="0" anchor="t">
            <a:spAutoFit/>
          </a:bodyPr>
          <a:lstStyle/>
          <a:p>
            <a:pPr algn="l" indent="0" marL="0">
              <a:lnSpc>
                <a:spcPct val="120000"/>
              </a:lnSpc>
              <a:buNone/>
            </a:pPr>
            <a:r>
              <a:rPr lang="en-US" sz="1400" dirty="0">
                <a:solidFill>
                  <a:srgbClr val="000000"/>
                </a:solidFill>
                <a:latin typeface="MiSans" pitchFamily="34" charset="0"/>
                <a:ea typeface="MiSans" pitchFamily="34" charset="-122"/>
                <a:cs typeface="MiSans" pitchFamily="34" charset="-120"/>
              </a:rPr>
              <a:t>BMI is unreliable during pregnancy due to significant weight gain and changes in body composition. It should not be used to assess health risks or guide nutrition during this period.</a:t>
            </a:r>
            <a:endParaRPr lang="en-US" sz="1600" dirty="0"/>
          </a:p>
        </p:txBody>
      </p:sp>
      <p:sp>
        <p:nvSpPr>
          <p:cNvPr id="21" name="Text 16"/>
          <p:cNvSpPr/>
          <p:nvPr/>
        </p:nvSpPr>
        <p:spPr>
          <a:xfrm>
            <a:off x="776531" y="4178260"/>
            <a:ext cx="3429709" cy="276860"/>
          </a:xfrm>
          <a:prstGeom prst="rect">
            <a:avLst/>
          </a:prstGeom>
          <a:noFill/>
          <a:ln/>
        </p:spPr>
        <p:txBody>
          <a:bodyPr wrap="square" lIns="0" tIns="0" rIns="0" bIns="0" rtlCol="0" anchor="t">
            <a:spAutoFit/>
          </a:bodyPr>
          <a:lstStyle/>
          <a:p>
            <a:pPr algn="l" indent="0" marL="0">
              <a:lnSpc>
                <a:spcPct val="100000"/>
              </a:lnSpc>
              <a:buNone/>
            </a:pPr>
            <a:r>
              <a:rPr lang="en-US" sz="1800" b="1" dirty="0">
                <a:solidFill>
                  <a:srgbClr val="1D31E2"/>
                </a:solidFill>
                <a:latin typeface="MiSans" pitchFamily="34" charset="0"/>
                <a:ea typeface="MiSans" pitchFamily="34" charset="-122"/>
                <a:cs typeface="MiSans" pitchFamily="34" charset="-120"/>
              </a:rPr>
              <a:t>Children Under Two</a:t>
            </a:r>
            <a:endParaRPr lang="en-US" sz="1600" dirty="0"/>
          </a:p>
        </p:txBody>
      </p:sp>
      <p:sp>
        <p:nvSpPr>
          <p:cNvPr id="22" name="Text 17"/>
          <p:cNvSpPr/>
          <p:nvPr/>
        </p:nvSpPr>
        <p:spPr>
          <a:xfrm>
            <a:off x="663021" y="4531079"/>
            <a:ext cx="4329926" cy="1383030"/>
          </a:xfrm>
          <a:prstGeom prst="rect">
            <a:avLst/>
          </a:prstGeom>
          <a:noFill/>
          <a:ln/>
        </p:spPr>
        <p:txBody>
          <a:bodyPr wrap="square" lIns="91440" tIns="45720" rIns="91440" bIns="45720" rtlCol="0" anchor="t">
            <a:spAutoFit/>
          </a:bodyPr>
          <a:lstStyle/>
          <a:p>
            <a:pPr algn="l" indent="0" marL="0">
              <a:lnSpc>
                <a:spcPct val="120000"/>
              </a:lnSpc>
              <a:buNone/>
            </a:pPr>
            <a:r>
              <a:rPr lang="en-US" sz="1400" dirty="0">
                <a:solidFill>
                  <a:srgbClr val="000000"/>
                </a:solidFill>
                <a:latin typeface="MiSans" pitchFamily="34" charset="0"/>
                <a:ea typeface="MiSans" pitchFamily="34" charset="-122"/>
                <a:cs typeface="MiSans" pitchFamily="34" charset="-120"/>
              </a:rPr>
              <a:t>For children under two years old, BMI is not applicable. Weight-for-length charts are more appropriate for assessing growth and development in this age group.</a:t>
            </a:r>
            <a:endParaRPr lang="en-US" sz="1600" dirty="0"/>
          </a:p>
        </p:txBody>
      </p:sp>
      <p:sp>
        <p:nvSpPr>
          <p:cNvPr id="23" name="Text 18"/>
          <p:cNvSpPr/>
          <p:nvPr/>
        </p:nvSpPr>
        <p:spPr>
          <a:xfrm>
            <a:off x="7268291" y="1697188"/>
            <a:ext cx="3429709" cy="276860"/>
          </a:xfrm>
          <a:prstGeom prst="rect">
            <a:avLst/>
          </a:prstGeom>
          <a:noFill/>
          <a:ln/>
        </p:spPr>
        <p:txBody>
          <a:bodyPr wrap="square" lIns="0" tIns="0" rIns="0" bIns="0" rtlCol="0" anchor="t">
            <a:spAutoFit/>
          </a:bodyPr>
          <a:lstStyle/>
          <a:p>
            <a:pPr algn="l" indent="0" marL="0">
              <a:lnSpc>
                <a:spcPct val="100000"/>
              </a:lnSpc>
              <a:buNone/>
            </a:pPr>
            <a:r>
              <a:rPr lang="en-US" sz="1800" b="1" dirty="0">
                <a:solidFill>
                  <a:srgbClr val="1D31E2"/>
                </a:solidFill>
                <a:latin typeface="MiSans" pitchFamily="34" charset="0"/>
                <a:ea typeface="MiSans" pitchFamily="34" charset="-122"/>
                <a:cs typeface="MiSans" pitchFamily="34" charset="-120"/>
              </a:rPr>
              <a:t>People with Edema</a:t>
            </a:r>
            <a:endParaRPr lang="en-US" sz="1600" dirty="0"/>
          </a:p>
        </p:txBody>
      </p:sp>
      <p:sp>
        <p:nvSpPr>
          <p:cNvPr id="24" name="Text 19"/>
          <p:cNvSpPr/>
          <p:nvPr/>
        </p:nvSpPr>
        <p:spPr>
          <a:xfrm>
            <a:off x="7164786" y="2062072"/>
            <a:ext cx="4329926" cy="1383030"/>
          </a:xfrm>
          <a:prstGeom prst="rect">
            <a:avLst/>
          </a:prstGeom>
          <a:noFill/>
          <a:ln/>
        </p:spPr>
        <p:txBody>
          <a:bodyPr wrap="square" lIns="91440" tIns="45720" rIns="91440" bIns="45720" rtlCol="0" anchor="t">
            <a:spAutoFit/>
          </a:bodyPr>
          <a:lstStyle/>
          <a:p>
            <a:pPr algn="l" indent="0" marL="0">
              <a:lnSpc>
                <a:spcPct val="120000"/>
              </a:lnSpc>
              <a:buNone/>
            </a:pPr>
            <a:r>
              <a:rPr lang="en-US" sz="1400" dirty="0">
                <a:solidFill>
                  <a:srgbClr val="000000"/>
                </a:solidFill>
                <a:latin typeface="MiSans" pitchFamily="34" charset="0"/>
                <a:ea typeface="MiSans" pitchFamily="34" charset="-122"/>
                <a:cs typeface="MiSans" pitchFamily="34" charset="-120"/>
              </a:rPr>
              <a:t>Conditions causing fluid retention, such as edema, can distort BMI calculations. These individuals may appear overweight on the BMI scale, but the excess weight is due to fluid, not fat.</a:t>
            </a:r>
            <a:endParaRPr lang="en-US" sz="1600" dirty="0"/>
          </a:p>
        </p:txBody>
      </p:sp>
      <p:sp>
        <p:nvSpPr>
          <p:cNvPr id="25" name="Text 20"/>
          <p:cNvSpPr/>
          <p:nvPr/>
        </p:nvSpPr>
        <p:spPr>
          <a:xfrm>
            <a:off x="7268291" y="4175466"/>
            <a:ext cx="3429709" cy="276860"/>
          </a:xfrm>
          <a:prstGeom prst="rect">
            <a:avLst/>
          </a:prstGeom>
          <a:noFill/>
          <a:ln/>
        </p:spPr>
        <p:txBody>
          <a:bodyPr wrap="square" lIns="0" tIns="0" rIns="0" bIns="0" rtlCol="0" anchor="t">
            <a:spAutoFit/>
          </a:bodyPr>
          <a:lstStyle/>
          <a:p>
            <a:pPr algn="l" indent="0" marL="0">
              <a:lnSpc>
                <a:spcPct val="100000"/>
              </a:lnSpc>
              <a:buNone/>
            </a:pPr>
            <a:r>
              <a:rPr lang="en-US" sz="1800" b="1" dirty="0">
                <a:solidFill>
                  <a:srgbClr val="1D31E2"/>
                </a:solidFill>
                <a:latin typeface="MiSans" pitchFamily="34" charset="0"/>
                <a:ea typeface="MiSans" pitchFamily="34" charset="-122"/>
                <a:cs typeface="MiSans" pitchFamily="34" charset="-120"/>
              </a:rPr>
              <a:t>Limb Loss and Spinal Curvature</a:t>
            </a:r>
            <a:endParaRPr lang="en-US" sz="1600" dirty="0"/>
          </a:p>
        </p:txBody>
      </p:sp>
      <p:sp>
        <p:nvSpPr>
          <p:cNvPr id="26" name="Text 21"/>
          <p:cNvSpPr/>
          <p:nvPr/>
        </p:nvSpPr>
        <p:spPr>
          <a:xfrm>
            <a:off x="7164786" y="4531460"/>
            <a:ext cx="4329926" cy="1383030"/>
          </a:xfrm>
          <a:prstGeom prst="rect">
            <a:avLst/>
          </a:prstGeom>
          <a:noFill/>
          <a:ln/>
        </p:spPr>
        <p:txBody>
          <a:bodyPr wrap="square" lIns="91440" tIns="45720" rIns="91440" bIns="45720" rtlCol="0" anchor="t">
            <a:spAutoFit/>
          </a:bodyPr>
          <a:lstStyle/>
          <a:p>
            <a:pPr algn="l" indent="0" marL="0">
              <a:lnSpc>
                <a:spcPct val="120000"/>
              </a:lnSpc>
              <a:buNone/>
            </a:pPr>
            <a:r>
              <a:rPr lang="en-US" sz="1400" dirty="0">
                <a:solidFill>
                  <a:srgbClr val="000000"/>
                </a:solidFill>
                <a:latin typeface="MiSans" pitchFamily="34" charset="0"/>
                <a:ea typeface="MiSans" pitchFamily="34" charset="-122"/>
                <a:cs typeface="MiSans" pitchFamily="34" charset="-120"/>
              </a:rPr>
              <a:t>Individuals with limb loss or severe spinal curvature have altered body proportions, making BMI an inaccurate measure. Alternative assessments tailored to their specific conditions are necessary.</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D31E2"/>
        </a:solidFill>
      </p:bgPr>
    </p:bg>
    <p:spTree>
      <p:nvGrpSpPr>
        <p:cNvPr id="1" name=""/>
        <p:cNvGrpSpPr/>
        <p:nvPr/>
      </p:nvGrpSpPr>
      <p:grpSpPr>
        <a:xfrm>
          <a:off x="0" y="0"/>
          <a:ext cx="0" cy="0"/>
          <a:chOff x="0" y="0"/>
          <a:chExt cx="0" cy="0"/>
        </a:xfrm>
      </p:grpSpPr>
      <p:pic>
        <p:nvPicPr>
          <p:cNvPr id="2" name="Image 0" descr="https://kimi-img.moonshot.cn/pub/slides/slides_tmpl/image/25-08-27-20:07:28-d2nfa018bjvh7rlj0eug.jpg">    </p:cNvPr>
          <p:cNvPicPr>
            <a:picLocks noChangeAspect="1"/>
          </p:cNvPicPr>
          <p:nvPr/>
        </p:nvPicPr>
        <p:blipFill>
          <a:blip r:embed="rId1"/>
          <a:stretch>
            <a:fillRect/>
          </a:stretch>
        </p:blipFill>
        <p:spPr>
          <a:xfrm>
            <a:off x="0" y="0"/>
            <a:ext cx="12192635" cy="6858000"/>
          </a:xfrm>
          <a:prstGeom prst="rect">
            <a:avLst/>
          </a:prstGeom>
        </p:spPr>
      </p:pic>
      <p:sp>
        <p:nvSpPr>
          <p:cNvPr id="3" name="Text 0"/>
          <p:cNvSpPr/>
          <p:nvPr/>
        </p:nvSpPr>
        <p:spPr>
          <a:xfrm>
            <a:off x="423545" y="3815080"/>
            <a:ext cx="5547360" cy="492125"/>
          </a:xfrm>
          <a:prstGeom prst="rect">
            <a:avLst/>
          </a:prstGeom>
          <a:noFill/>
          <a:ln/>
        </p:spPr>
        <p:txBody>
          <a:bodyPr wrap="square" lIns="0" tIns="0" rIns="0" bIns="0" rtlCol="0" anchor="t">
            <a:spAutoFit/>
          </a:bodyPr>
          <a:lstStyle/>
          <a:p>
            <a:pPr algn="ctr" indent="0" marL="0">
              <a:lnSpc>
                <a:spcPct val="100000"/>
              </a:lnSpc>
              <a:buNone/>
            </a:pPr>
            <a:r>
              <a:rPr lang="en-US" sz="3200" dirty="0">
                <a:solidFill>
                  <a:srgbClr val="1D31E2"/>
                </a:solidFill>
                <a:latin typeface="MiSans" pitchFamily="34" charset="0"/>
                <a:ea typeface="MiSans" pitchFamily="34" charset="-122"/>
                <a:cs typeface="MiSans" pitchFamily="34" charset="-120"/>
              </a:rPr>
              <a:t>Stay Healthy</a:t>
            </a:r>
            <a:endParaRPr lang="en-US" sz="1600" dirty="0"/>
          </a:p>
        </p:txBody>
      </p:sp>
      <p:pic>
        <p:nvPicPr>
          <p:cNvPr id="4" name="Image 1" descr="https://kimi-img.moonshot.cn/pub/slides/slides_tmpl/image/25-08-27-20:07:28-d2nfa018bjvh7rlj0f60.png">    </p:cNvPr>
          <p:cNvPicPr>
            <a:picLocks noChangeAspect="1"/>
          </p:cNvPicPr>
          <p:nvPr/>
        </p:nvPicPr>
        <p:blipFill>
          <a:blip r:embed="rId2">
            <a:alphaModFix amt="23000"/>
          </a:blip>
          <a:stretch>
            <a:fillRect/>
          </a:stretch>
        </p:blipFill>
        <p:spPr>
          <a:xfrm flipH="1" rot="5400000">
            <a:off x="8475980" y="2972435"/>
            <a:ext cx="1301115" cy="976630"/>
          </a:xfrm>
          <a:prstGeom prst="rect">
            <a:avLst/>
          </a:prstGeom>
        </p:spPr>
      </p:pic>
      <p:sp>
        <p:nvSpPr>
          <p:cNvPr id="5" name="Shape 1"/>
          <p:cNvSpPr/>
          <p:nvPr/>
        </p:nvSpPr>
        <p:spPr>
          <a:xfrm>
            <a:off x="1874550" y="1562096"/>
            <a:ext cx="2284095" cy="2335530"/>
          </a:xfrm>
          <a:prstGeom prst="rect">
            <a:avLst/>
          </a:prstGeom>
          <a:solidFill>
            <a:srgbClr val="000000">
              <a:alpha val="0"/>
            </a:srgbClr>
          </a:solidFill>
          <a:ln/>
        </p:spPr>
      </p:sp>
      <p:sp>
        <p:nvSpPr>
          <p:cNvPr id="6" name="Text 2"/>
          <p:cNvSpPr/>
          <p:nvPr/>
        </p:nvSpPr>
        <p:spPr>
          <a:xfrm>
            <a:off x="1874550" y="1562096"/>
            <a:ext cx="2284095" cy="2335530"/>
          </a:xfrm>
          <a:prstGeom prst="rect">
            <a:avLst/>
          </a:prstGeom>
          <a:noFill/>
          <a:ln/>
        </p:spPr>
        <p:txBody>
          <a:bodyPr wrap="square" lIns="0" tIns="0" rIns="0" bIns="0" rtlCol="0" anchor="t"/>
          <a:lstStyle/>
          <a:p>
            <a:pPr algn="ctr" indent="0" marL="0">
              <a:lnSpc>
                <a:spcPct val="110000"/>
              </a:lnSpc>
              <a:buNone/>
            </a:pPr>
            <a:r>
              <a:rPr lang="en-US" sz="13800" dirty="0">
                <a:solidFill>
                  <a:srgbClr val="1D31E2"/>
                </a:solidFill>
                <a:latin typeface="MiSans" pitchFamily="34" charset="0"/>
                <a:ea typeface="MiSans" pitchFamily="34" charset="-122"/>
                <a:cs typeface="MiSans" pitchFamily="34" charset="-120"/>
              </a:rPr>
              <a:t>03</a:t>
            </a:r>
            <a:endParaRPr lang="en-US" sz="1600" dirty="0"/>
          </a:p>
        </p:txBody>
      </p:sp>
      <p:pic>
        <p:nvPicPr>
          <p:cNvPr id="7" name="Image 2" descr="https://kimi-img.moonshot.cn/pub/slides/slides_tmpl/image/25-08-27-20:07:28-d2nfa018bjvh7rlj0f70.png">    </p:cNvPr>
          <p:cNvPicPr>
            <a:picLocks noChangeAspect="1"/>
          </p:cNvPicPr>
          <p:nvPr/>
        </p:nvPicPr>
        <p:blipFill>
          <a:blip r:embed="rId3"/>
          <a:stretch>
            <a:fillRect/>
          </a:stretch>
        </p:blipFill>
        <p:spPr>
          <a:xfrm>
            <a:off x="6001385" y="1950085"/>
            <a:ext cx="4074795" cy="3778250"/>
          </a:xfrm>
          <a:prstGeom prst="rect">
            <a:avLst/>
          </a:prstGeom>
        </p:spPr>
      </p:pic>
      <p:pic>
        <p:nvPicPr>
          <p:cNvPr id="8" name="Image 3" descr="https://kimi-img.moonshot.cn/pub/slides/slides_tmpl/image/25-08-27-20:07:28-d2nfa018bjvh7rlj0eu0.png">    </p:cNvPr>
          <p:cNvPicPr>
            <a:picLocks noChangeAspect="1"/>
          </p:cNvPicPr>
          <p:nvPr/>
        </p:nvPicPr>
        <p:blipFill>
          <a:blip r:embed="rId4"/>
          <a:stretch>
            <a:fillRect/>
          </a:stretch>
        </p:blipFill>
        <p:spPr>
          <a:xfrm>
            <a:off x="10076180" y="0"/>
            <a:ext cx="2116455" cy="2286000"/>
          </a:xfrm>
          <a:prstGeom prst="rect">
            <a:avLst/>
          </a:prstGeom>
        </p:spPr>
      </p:pic>
      <p:pic>
        <p:nvPicPr>
          <p:cNvPr id="9" name="Image 4" descr="https://kimi-img.moonshot.cn/pub/slides/slides_tmpl/image/25-08-27-20:07:28-d2nfa018bjvh7rlj0et0.png">    </p:cNvPr>
          <p:cNvPicPr>
            <a:picLocks noChangeAspect="1"/>
          </p:cNvPicPr>
          <p:nvPr/>
        </p:nvPicPr>
        <p:blipFill>
          <a:blip r:embed="rId5"/>
          <a:stretch>
            <a:fillRect/>
          </a:stretch>
        </p:blipFill>
        <p:spPr>
          <a:xfrm>
            <a:off x="0" y="5530850"/>
            <a:ext cx="1684020" cy="1327150"/>
          </a:xfrm>
          <a:prstGeom prst="rect">
            <a:avLst/>
          </a:prstGeom>
        </p:spPr>
      </p:pic>
    </p:spTree>
  </p:cSld>
  <p:clrMapOvr>
    <a:masterClrMapping/>
  </p:clrMapOvr>
</p:sld>
</file>

<file path=ppt/theme/theme1.xml><?xml version="1.0" encoding="utf-8"?>
<a:theme xmlns:a="http://schemas.openxmlformats.org/drawingml/2006/main" name="Custom Theme">
  <a:themeElements>
    <a:clrScheme name="Custom">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BMI Chart &amp; Calculator Guide</dc:title>
  <dc:subject>Free BMI Chart &amp; Calculator Guide</dc:subject>
  <dc:creator>Kimi</dc:creator>
  <cp:lastModifiedBy>Kimi</cp:lastModifiedBy>
  <cp:revision>1</cp:revision>
  <dcterms:created xsi:type="dcterms:W3CDTF">2025-09-23T09:42:43Z</dcterms:created>
  <dcterms:modified xsi:type="dcterms:W3CDTF">2025-09-23T09:42:43Z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{"Label":"Free BMI Chart &amp; Calculator Guide","ContentProducer":"001191110108MACG2KBH8F10000","ProduceID":"d396ap7hq49g19dbb9g0","ReservedCode1":"","ContentPropagator":"001191110108MACG2KBH8F20000","PropagateID":"d396ap7hq49g19dbb9g0","ReservedCode2":""}</vt:lpwstr>
  </property>
</Properties>
</file>